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64" r:id="rId6"/>
    <p:sldId id="263" r:id="rId7"/>
    <p:sldId id="261" r:id="rId8"/>
    <p:sldId id="265" r:id="rId9"/>
    <p:sldId id="262" r:id="rId10"/>
    <p:sldId id="266" r:id="rId1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E1F76-B54F-48CB-BF03-934A23E7D20E}" v="13" dt="2025-06-13T07:16:5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hasCustomPrompt="1"/>
          </p:nvPr>
        </p:nvSpPr>
        <p:spPr>
          <a:xfrm>
            <a:off x="5553075" y="1122363"/>
            <a:ext cx="62865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hasCustomPrompt="1"/>
          </p:nvPr>
        </p:nvSpPr>
        <p:spPr>
          <a:xfrm>
            <a:off x="5553073" y="3602038"/>
            <a:ext cx="6286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6/13/2025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pic>
        <p:nvPicPr>
          <p:cNvPr id="13" name="Pilt 12">
            <a:extLst>
              <a:ext uri="{FF2B5EF4-FFF2-40B4-BE49-F238E27FC236}">
                <a16:creationId xmlns:a16="http://schemas.microsoft.com/office/drawing/2014/main" id="{FE195475-4035-4649-9420-DA1336EDD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08" y="1685925"/>
            <a:ext cx="5303992" cy="3286625"/>
          </a:xfrm>
          <a:prstGeom prst="rect">
            <a:avLst/>
          </a:prstGeom>
        </p:spPr>
      </p:pic>
    </p:spTree>
    <p:extLst>
      <p:ext uri="{BB962C8B-B14F-4D97-AF65-F5344CB8AC3E}">
        <p14:creationId xmlns:p14="http://schemas.microsoft.com/office/powerpoint/2010/main" val="114013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t-EE"/>
              <a:t>Klõpsake juhteksemplari pealkirja laadi redigeerimiseks</a:t>
            </a:r>
            <a:endParaRPr lang="en-US"/>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2975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7766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t-EE"/>
              <a:t>Klõpsake juhteksemplari pealkirja laadi redigeerimiseks</a:t>
            </a:r>
            <a:endParaRPr lang="en-US"/>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a:xfrm>
            <a:off x="838200" y="1847850"/>
            <a:ext cx="10515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137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985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t-EE"/>
              <a:t>Klõpsake juhteksemplari pealkirja laadi redigeerimiseks</a:t>
            </a:r>
            <a:endParaRPr lang="en-US"/>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560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8879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t-EE"/>
              <a:t>Klõpsake juhteksemplari pealkirja laadi redigeerimiseks</a:t>
            </a:r>
            <a:endParaRPr lang="en-US"/>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787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191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5767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6/13/2025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059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6/13/2025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pic>
        <p:nvPicPr>
          <p:cNvPr id="29" name="Pilt 28">
            <a:extLst>
              <a:ext uri="{FF2B5EF4-FFF2-40B4-BE49-F238E27FC236}">
                <a16:creationId xmlns:a16="http://schemas.microsoft.com/office/drawing/2014/main" id="{BD8D9AF8-A9DE-45BF-8270-68E926A6A6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90967" y="5329077"/>
            <a:ext cx="1586091" cy="982823"/>
          </a:xfrm>
          <a:prstGeom prst="rect">
            <a:avLst/>
          </a:prstGeom>
        </p:spPr>
      </p:pic>
    </p:spTree>
    <p:extLst>
      <p:ext uri="{BB962C8B-B14F-4D97-AF65-F5344CB8AC3E}">
        <p14:creationId xmlns:p14="http://schemas.microsoft.com/office/powerpoint/2010/main" val="6815470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2A6CEAA-254B-406B-A349-B22B5D08B6BA}"/>
              </a:ext>
            </a:extLst>
          </p:cNvPr>
          <p:cNvSpPr>
            <a:spLocks noGrp="1"/>
          </p:cNvSpPr>
          <p:nvPr>
            <p:ph type="ctrTitle"/>
          </p:nvPr>
        </p:nvSpPr>
        <p:spPr/>
        <p:txBody>
          <a:bodyPr/>
          <a:lstStyle/>
          <a:p>
            <a:r>
              <a:rPr lang="et-EE" dirty="0"/>
              <a:t>Põltsamaa pais ja kalapääs</a:t>
            </a:r>
          </a:p>
        </p:txBody>
      </p:sp>
      <p:sp>
        <p:nvSpPr>
          <p:cNvPr id="3" name="Alapealkiri 2">
            <a:extLst>
              <a:ext uri="{FF2B5EF4-FFF2-40B4-BE49-F238E27FC236}">
                <a16:creationId xmlns:a16="http://schemas.microsoft.com/office/drawing/2014/main" id="{EF767C65-7D90-4841-A220-C922F66405DE}"/>
              </a:ext>
            </a:extLst>
          </p:cNvPr>
          <p:cNvSpPr>
            <a:spLocks noGrp="1"/>
          </p:cNvSpPr>
          <p:nvPr>
            <p:ph type="subTitle" idx="1"/>
          </p:nvPr>
        </p:nvSpPr>
        <p:spPr/>
        <p:txBody>
          <a:bodyPr>
            <a:normAutofit fontScale="62500" lnSpcReduction="20000"/>
          </a:bodyPr>
          <a:lstStyle/>
          <a:p>
            <a:endParaRPr lang="et-EE" dirty="0"/>
          </a:p>
          <a:p>
            <a:endParaRPr lang="et-EE" dirty="0"/>
          </a:p>
          <a:p>
            <a:endParaRPr lang="et-EE"/>
          </a:p>
          <a:p>
            <a:r>
              <a:rPr lang="et-EE"/>
              <a:t>Põltsamaal </a:t>
            </a:r>
            <a:r>
              <a:rPr lang="et-EE" dirty="0"/>
              <a:t>13.06.2025</a:t>
            </a:r>
          </a:p>
          <a:p>
            <a:r>
              <a:rPr lang="et-EE" dirty="0"/>
              <a:t>Kersti Paas</a:t>
            </a:r>
          </a:p>
          <a:p>
            <a:endParaRPr lang="et-EE" dirty="0"/>
          </a:p>
        </p:txBody>
      </p:sp>
    </p:spTree>
    <p:extLst>
      <p:ext uri="{BB962C8B-B14F-4D97-AF65-F5344CB8AC3E}">
        <p14:creationId xmlns:p14="http://schemas.microsoft.com/office/powerpoint/2010/main" val="119911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886E556-D6EF-ACDE-81FA-98F96A90713C}"/>
              </a:ext>
            </a:extLst>
          </p:cNvPr>
          <p:cNvSpPr>
            <a:spLocks noGrp="1"/>
          </p:cNvSpPr>
          <p:nvPr>
            <p:ph type="title"/>
          </p:nvPr>
        </p:nvSpPr>
        <p:spPr/>
        <p:txBody>
          <a:bodyPr/>
          <a:lstStyle/>
          <a:p>
            <a:r>
              <a:rPr lang="et-EE" dirty="0"/>
              <a:t>Tänan kuulamast!</a:t>
            </a:r>
          </a:p>
        </p:txBody>
      </p:sp>
      <p:sp>
        <p:nvSpPr>
          <p:cNvPr id="3" name="Teksti kohatäide 2">
            <a:extLst>
              <a:ext uri="{FF2B5EF4-FFF2-40B4-BE49-F238E27FC236}">
                <a16:creationId xmlns:a16="http://schemas.microsoft.com/office/drawing/2014/main" id="{5A13B10B-CB8F-C7FC-BBB4-6F2316726D43}"/>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27417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C27D832-F50E-134C-FBB6-2541D5D21FB9}"/>
              </a:ext>
            </a:extLst>
          </p:cNvPr>
          <p:cNvSpPr>
            <a:spLocks noGrp="1"/>
          </p:cNvSpPr>
          <p:nvPr>
            <p:ph type="title"/>
          </p:nvPr>
        </p:nvSpPr>
        <p:spPr/>
        <p:txBody>
          <a:bodyPr/>
          <a:lstStyle/>
          <a:p>
            <a:r>
              <a:rPr lang="et-EE" dirty="0"/>
              <a:t>Kalapääsu rajamine</a:t>
            </a:r>
          </a:p>
        </p:txBody>
      </p:sp>
      <p:pic>
        <p:nvPicPr>
          <p:cNvPr id="5" name="Sisu kohatäide 4">
            <a:extLst>
              <a:ext uri="{FF2B5EF4-FFF2-40B4-BE49-F238E27FC236}">
                <a16:creationId xmlns:a16="http://schemas.microsoft.com/office/drawing/2014/main" id="{7B43E1C9-C4D7-4D94-C509-61E5E46106A6}"/>
              </a:ext>
            </a:extLst>
          </p:cNvPr>
          <p:cNvPicPr>
            <a:picLocks noGrp="1" noChangeAspect="1"/>
          </p:cNvPicPr>
          <p:nvPr>
            <p:ph idx="1"/>
          </p:nvPr>
        </p:nvPicPr>
        <p:blipFill>
          <a:blip r:embed="rId2"/>
          <a:stretch>
            <a:fillRect/>
          </a:stretch>
        </p:blipFill>
        <p:spPr>
          <a:xfrm>
            <a:off x="2860222" y="1847850"/>
            <a:ext cx="6471555" cy="4351338"/>
          </a:xfrm>
        </p:spPr>
      </p:pic>
    </p:spTree>
    <p:extLst>
      <p:ext uri="{BB962C8B-B14F-4D97-AF65-F5344CB8AC3E}">
        <p14:creationId xmlns:p14="http://schemas.microsoft.com/office/powerpoint/2010/main" val="111337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DDAAE60-B947-DD46-2528-5A604572CBB7}"/>
              </a:ext>
            </a:extLst>
          </p:cNvPr>
          <p:cNvSpPr>
            <a:spLocks noGrp="1"/>
          </p:cNvSpPr>
          <p:nvPr>
            <p:ph type="title"/>
          </p:nvPr>
        </p:nvSpPr>
        <p:spPr/>
        <p:txBody>
          <a:bodyPr/>
          <a:lstStyle/>
          <a:p>
            <a:r>
              <a:rPr lang="et-EE" dirty="0"/>
              <a:t>Lahendus</a:t>
            </a:r>
          </a:p>
        </p:txBody>
      </p:sp>
      <p:sp>
        <p:nvSpPr>
          <p:cNvPr id="3" name="Sisu kohatäide 2">
            <a:extLst>
              <a:ext uri="{FF2B5EF4-FFF2-40B4-BE49-F238E27FC236}">
                <a16:creationId xmlns:a16="http://schemas.microsoft.com/office/drawing/2014/main" id="{B0DA3AE3-FD5C-3D26-7294-8D30EEB75027}"/>
              </a:ext>
            </a:extLst>
          </p:cNvPr>
          <p:cNvSpPr>
            <a:spLocks noGrp="1"/>
          </p:cNvSpPr>
          <p:nvPr>
            <p:ph idx="1"/>
          </p:nvPr>
        </p:nvSpPr>
        <p:spPr/>
        <p:txBody>
          <a:bodyPr>
            <a:normAutofit fontScale="77500" lnSpcReduction="20000"/>
          </a:bodyPr>
          <a:lstStyle/>
          <a:p>
            <a:r>
              <a:rPr lang="et-EE" dirty="0"/>
              <a:t>Kalapääsu projektlahenduse Põltsamaa paisu juurde töötas välja Eesti Veeprojekt OÜ (projektijuht M. </a:t>
            </a:r>
            <a:r>
              <a:rPr lang="et-EE" dirty="0" err="1"/>
              <a:t>Viirma</a:t>
            </a:r>
            <a:r>
              <a:rPr lang="et-EE" dirty="0"/>
              <a:t>) ja IB Urmas Nugin OÜ (projekteerijad S. </a:t>
            </a:r>
            <a:r>
              <a:rPr lang="et-EE" dirty="0" err="1"/>
              <a:t>Ušanov</a:t>
            </a:r>
            <a:r>
              <a:rPr lang="et-EE" dirty="0"/>
              <a:t>, R. Tihane).</a:t>
            </a:r>
          </a:p>
          <a:p>
            <a:r>
              <a:rPr lang="et-EE" dirty="0"/>
              <a:t>Projektlahendus nägi ette kalapääsu rajamise olemasolevasse ringvoolukanalisse (nn Kiisamauru kanalisse). Kalapääsu sissevool asub paisust 15 m ülesvoolu jõe vasakul kaldal. Kalapääsu väljavool asub jõe vasakul kaldal paisust 55 m allavoolu.</a:t>
            </a:r>
          </a:p>
          <a:p>
            <a:r>
              <a:rPr lang="et-EE" dirty="0"/>
              <a:t>Ringvoolukanalisse projekteeriti kaks langulõiku: ülemine langulõik (projektis nimetatud ülemine kalapääs) ja alumine langulõik (projektis nimetatud alumine kalapääs). Kahe langulõigu vahel jääb ca 150 m pikkune 0-languga lõik.</a:t>
            </a:r>
          </a:p>
          <a:p>
            <a:r>
              <a:rPr lang="et-EE" u="sng" dirty="0"/>
              <a:t>Ülemise langulõigu</a:t>
            </a:r>
            <a:r>
              <a:rPr lang="et-EE" dirty="0"/>
              <a:t> pikkus  67 m</a:t>
            </a:r>
          </a:p>
          <a:p>
            <a:r>
              <a:rPr lang="et-EE" u="sng" dirty="0"/>
              <a:t>Alumise langulõigu</a:t>
            </a:r>
            <a:r>
              <a:rPr lang="et-EE" dirty="0"/>
              <a:t> pikkus  96 m</a:t>
            </a:r>
          </a:p>
        </p:txBody>
      </p:sp>
    </p:spTree>
    <p:extLst>
      <p:ext uri="{BB962C8B-B14F-4D97-AF65-F5344CB8AC3E}">
        <p14:creationId xmlns:p14="http://schemas.microsoft.com/office/powerpoint/2010/main" val="207954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3BFC7D8-4A9D-4095-A30B-F8B1FDDEEE0A}"/>
              </a:ext>
            </a:extLst>
          </p:cNvPr>
          <p:cNvSpPr>
            <a:spLocks noGrp="1"/>
          </p:cNvSpPr>
          <p:nvPr>
            <p:ph type="title"/>
          </p:nvPr>
        </p:nvSpPr>
        <p:spPr/>
        <p:txBody>
          <a:bodyPr/>
          <a:lstStyle/>
          <a:p>
            <a:r>
              <a:rPr lang="et-EE" dirty="0"/>
              <a:t>Lahendus</a:t>
            </a:r>
          </a:p>
        </p:txBody>
      </p:sp>
      <p:sp>
        <p:nvSpPr>
          <p:cNvPr id="3" name="Sisu kohatäide 2">
            <a:extLst>
              <a:ext uri="{FF2B5EF4-FFF2-40B4-BE49-F238E27FC236}">
                <a16:creationId xmlns:a16="http://schemas.microsoft.com/office/drawing/2014/main" id="{5F2158A8-2AD8-4C41-A656-6FE505F94E2A}"/>
              </a:ext>
            </a:extLst>
          </p:cNvPr>
          <p:cNvSpPr>
            <a:spLocks noGrp="1"/>
          </p:cNvSpPr>
          <p:nvPr>
            <p:ph idx="1"/>
          </p:nvPr>
        </p:nvSpPr>
        <p:spPr/>
        <p:txBody>
          <a:bodyPr>
            <a:normAutofit fontScale="77500" lnSpcReduction="20000"/>
          </a:bodyPr>
          <a:lstStyle/>
          <a:p>
            <a:r>
              <a:rPr lang="et-EE" dirty="0"/>
              <a:t>Põltsamaa paisu juures on valiti lahenduseks </a:t>
            </a:r>
            <a:r>
              <a:rPr lang="et-EE" dirty="0" err="1"/>
              <a:t>loodusilmeline</a:t>
            </a:r>
            <a:r>
              <a:rPr lang="et-EE" dirty="0"/>
              <a:t> paistiikide kaskaad ja kärestiku kombinatsioon. Kalapääsu ülemine langulõik on kogu ulatuses lahendatud tiikide kaskaadina, alumine langulõik 2/3 ulatuses tiikide kaskaadina ja 1/3 ulatuses kärestikuna.</a:t>
            </a:r>
          </a:p>
          <a:p>
            <a:r>
              <a:rPr lang="et-EE" dirty="0"/>
              <a:t>Põltsamaa kalapääsu kalapääs rajati keset linna, kohta kus jõe kallastel oli hoonestus, väljakujunenud </a:t>
            </a:r>
            <a:r>
              <a:rPr lang="et-EE" dirty="0" err="1"/>
              <a:t>teedevõrk</a:t>
            </a:r>
            <a:r>
              <a:rPr lang="et-EE" dirty="0"/>
              <a:t> koos sildadega, samuti park ja haljasalad. Projektlahenduse puhul tuleb tunnustame projekteerijaid, kes leidsid võimaluse, kuidas sobitada olemasolevatesse oludesse kalapääs, mis tagab kaladele sobilikud rändetingimused ning teha seda selliselt, et linna keskosa üldilme sellest võidab. Nii rajatud kalapääs kui ka kõik muud paisu rekonstrueerimisega seotud ehitised sobituvad hästi linna miljöösse ning annavad sellele lisaväärtust. Tänaseks on </a:t>
            </a:r>
            <a:r>
              <a:rPr lang="et-EE" dirty="0" err="1"/>
              <a:t>puhkealalks</a:t>
            </a:r>
            <a:r>
              <a:rPr lang="et-EE" dirty="0"/>
              <a:t> välja ehitatud roosisaar.</a:t>
            </a:r>
          </a:p>
          <a:p>
            <a:endParaRPr lang="et-EE" dirty="0"/>
          </a:p>
          <a:p>
            <a:endParaRPr lang="et-EE" dirty="0"/>
          </a:p>
        </p:txBody>
      </p:sp>
    </p:spTree>
    <p:extLst>
      <p:ext uri="{BB962C8B-B14F-4D97-AF65-F5344CB8AC3E}">
        <p14:creationId xmlns:p14="http://schemas.microsoft.com/office/powerpoint/2010/main" val="189914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6F6F8D-B5CD-7FAB-AAE8-1617FAC01CBD}"/>
              </a:ext>
            </a:extLst>
          </p:cNvPr>
          <p:cNvSpPr>
            <a:spLocks noGrp="1"/>
          </p:cNvSpPr>
          <p:nvPr>
            <p:ph type="title"/>
          </p:nvPr>
        </p:nvSpPr>
        <p:spPr/>
        <p:txBody>
          <a:bodyPr/>
          <a:lstStyle/>
          <a:p>
            <a:r>
              <a:rPr lang="et-EE" dirty="0"/>
              <a:t>Fotod</a:t>
            </a:r>
          </a:p>
        </p:txBody>
      </p:sp>
      <p:pic>
        <p:nvPicPr>
          <p:cNvPr id="5" name="Sisu kohatäide 4">
            <a:extLst>
              <a:ext uri="{FF2B5EF4-FFF2-40B4-BE49-F238E27FC236}">
                <a16:creationId xmlns:a16="http://schemas.microsoft.com/office/drawing/2014/main" id="{D4B9B6D1-878A-8948-D87B-8BBC92695B01}"/>
              </a:ext>
            </a:extLst>
          </p:cNvPr>
          <p:cNvPicPr>
            <a:picLocks noGrp="1" noChangeAspect="1"/>
          </p:cNvPicPr>
          <p:nvPr>
            <p:ph sz="half" idx="1"/>
          </p:nvPr>
        </p:nvPicPr>
        <p:blipFill>
          <a:blip r:embed="rId2"/>
          <a:stretch>
            <a:fillRect/>
          </a:stretch>
        </p:blipFill>
        <p:spPr>
          <a:xfrm>
            <a:off x="838200" y="2167937"/>
            <a:ext cx="5181600" cy="3666713"/>
          </a:xfrm>
          <a:prstGeom prst="rect">
            <a:avLst/>
          </a:prstGeom>
        </p:spPr>
      </p:pic>
      <p:pic>
        <p:nvPicPr>
          <p:cNvPr id="6" name="Sisu kohatäide 5">
            <a:extLst>
              <a:ext uri="{FF2B5EF4-FFF2-40B4-BE49-F238E27FC236}">
                <a16:creationId xmlns:a16="http://schemas.microsoft.com/office/drawing/2014/main" id="{52C82220-6E0C-1D2C-0964-4F2986602FB9}"/>
              </a:ext>
            </a:extLst>
          </p:cNvPr>
          <p:cNvPicPr>
            <a:picLocks noGrp="1" noChangeAspect="1"/>
          </p:cNvPicPr>
          <p:nvPr>
            <p:ph sz="half" idx="2"/>
          </p:nvPr>
        </p:nvPicPr>
        <p:blipFill>
          <a:blip r:embed="rId3"/>
          <a:stretch>
            <a:fillRect/>
          </a:stretch>
        </p:blipFill>
        <p:spPr>
          <a:xfrm>
            <a:off x="6172200" y="2266921"/>
            <a:ext cx="5181600" cy="3468745"/>
          </a:xfrm>
          <a:prstGeom prst="rect">
            <a:avLst/>
          </a:prstGeom>
        </p:spPr>
      </p:pic>
    </p:spTree>
    <p:extLst>
      <p:ext uri="{BB962C8B-B14F-4D97-AF65-F5344CB8AC3E}">
        <p14:creationId xmlns:p14="http://schemas.microsoft.com/office/powerpoint/2010/main" val="279594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320B53E-045E-7A8F-430A-A602445BAA8F}"/>
              </a:ext>
            </a:extLst>
          </p:cNvPr>
          <p:cNvSpPr>
            <a:spLocks noGrp="1"/>
          </p:cNvSpPr>
          <p:nvPr>
            <p:ph type="title"/>
          </p:nvPr>
        </p:nvSpPr>
        <p:spPr/>
        <p:txBody>
          <a:bodyPr/>
          <a:lstStyle/>
          <a:p>
            <a:r>
              <a:rPr lang="et-EE" dirty="0"/>
              <a:t>Fotod</a:t>
            </a:r>
          </a:p>
        </p:txBody>
      </p:sp>
      <p:pic>
        <p:nvPicPr>
          <p:cNvPr id="6" name="Sisu kohatäide 5">
            <a:extLst>
              <a:ext uri="{FF2B5EF4-FFF2-40B4-BE49-F238E27FC236}">
                <a16:creationId xmlns:a16="http://schemas.microsoft.com/office/drawing/2014/main" id="{486AA50D-8332-8C33-DDAD-8B1D7A4BE2D9}"/>
              </a:ext>
            </a:extLst>
          </p:cNvPr>
          <p:cNvPicPr>
            <a:picLocks noGrp="1" noChangeAspect="1"/>
          </p:cNvPicPr>
          <p:nvPr>
            <p:ph sz="half" idx="1"/>
          </p:nvPr>
        </p:nvPicPr>
        <p:blipFill>
          <a:blip r:embed="rId2"/>
          <a:stretch>
            <a:fillRect/>
          </a:stretch>
        </p:blipFill>
        <p:spPr>
          <a:xfrm>
            <a:off x="838200" y="2165685"/>
            <a:ext cx="5181600" cy="3671218"/>
          </a:xfrm>
          <a:prstGeom prst="rect">
            <a:avLst/>
          </a:prstGeom>
        </p:spPr>
      </p:pic>
      <p:pic>
        <p:nvPicPr>
          <p:cNvPr id="5" name="Sisu kohatäide 4">
            <a:extLst>
              <a:ext uri="{FF2B5EF4-FFF2-40B4-BE49-F238E27FC236}">
                <a16:creationId xmlns:a16="http://schemas.microsoft.com/office/drawing/2014/main" id="{744A2208-3309-F46F-7FF7-E05CAA658266}"/>
              </a:ext>
            </a:extLst>
          </p:cNvPr>
          <p:cNvPicPr>
            <a:picLocks noGrp="1" noChangeAspect="1"/>
          </p:cNvPicPr>
          <p:nvPr>
            <p:ph sz="half" idx="2"/>
          </p:nvPr>
        </p:nvPicPr>
        <p:blipFill>
          <a:blip r:embed="rId3"/>
          <a:stretch>
            <a:fillRect/>
          </a:stretch>
        </p:blipFill>
        <p:spPr>
          <a:xfrm>
            <a:off x="6172200" y="2266921"/>
            <a:ext cx="5181600" cy="3468745"/>
          </a:xfrm>
          <a:prstGeom prst="rect">
            <a:avLst/>
          </a:prstGeom>
        </p:spPr>
      </p:pic>
    </p:spTree>
    <p:extLst>
      <p:ext uri="{BB962C8B-B14F-4D97-AF65-F5344CB8AC3E}">
        <p14:creationId xmlns:p14="http://schemas.microsoft.com/office/powerpoint/2010/main" val="202010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7D7FA2E-F224-B8E1-44D8-EE58B5FD359A}"/>
              </a:ext>
            </a:extLst>
          </p:cNvPr>
          <p:cNvSpPr>
            <a:spLocks noGrp="1"/>
          </p:cNvSpPr>
          <p:nvPr>
            <p:ph type="title"/>
          </p:nvPr>
        </p:nvSpPr>
        <p:spPr/>
        <p:txBody>
          <a:bodyPr/>
          <a:lstStyle/>
          <a:p>
            <a:r>
              <a:rPr lang="et-EE" dirty="0"/>
              <a:t>Fotod</a:t>
            </a:r>
          </a:p>
        </p:txBody>
      </p:sp>
      <p:pic>
        <p:nvPicPr>
          <p:cNvPr id="7" name="Sisu kohatäide 6">
            <a:extLst>
              <a:ext uri="{FF2B5EF4-FFF2-40B4-BE49-F238E27FC236}">
                <a16:creationId xmlns:a16="http://schemas.microsoft.com/office/drawing/2014/main" id="{48149597-1737-42DC-468B-01D4B3C5139F}"/>
              </a:ext>
            </a:extLst>
          </p:cNvPr>
          <p:cNvPicPr>
            <a:picLocks noGrp="1" noChangeAspect="1"/>
          </p:cNvPicPr>
          <p:nvPr>
            <p:ph idx="1"/>
          </p:nvPr>
        </p:nvPicPr>
        <p:blipFill>
          <a:blip r:embed="rId2"/>
          <a:stretch>
            <a:fillRect/>
          </a:stretch>
        </p:blipFill>
        <p:spPr>
          <a:xfrm>
            <a:off x="3228975" y="1994694"/>
            <a:ext cx="5734050" cy="4057650"/>
          </a:xfrm>
          <a:prstGeom prst="rect">
            <a:avLst/>
          </a:prstGeom>
        </p:spPr>
      </p:pic>
    </p:spTree>
    <p:extLst>
      <p:ext uri="{BB962C8B-B14F-4D97-AF65-F5344CB8AC3E}">
        <p14:creationId xmlns:p14="http://schemas.microsoft.com/office/powerpoint/2010/main" val="172235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FE3643-846B-4668-4FA8-C80890115711}"/>
              </a:ext>
            </a:extLst>
          </p:cNvPr>
          <p:cNvSpPr>
            <a:spLocks noGrp="1"/>
          </p:cNvSpPr>
          <p:nvPr>
            <p:ph type="title"/>
          </p:nvPr>
        </p:nvSpPr>
        <p:spPr/>
        <p:txBody>
          <a:bodyPr/>
          <a:lstStyle/>
          <a:p>
            <a:r>
              <a:rPr lang="et-EE" dirty="0"/>
              <a:t>Fotod</a:t>
            </a:r>
          </a:p>
        </p:txBody>
      </p:sp>
      <p:pic>
        <p:nvPicPr>
          <p:cNvPr id="5" name="Sisu kohatäide 4">
            <a:extLst>
              <a:ext uri="{FF2B5EF4-FFF2-40B4-BE49-F238E27FC236}">
                <a16:creationId xmlns:a16="http://schemas.microsoft.com/office/drawing/2014/main" id="{CFC6D247-F323-2CCF-C56C-ABE1521C1672}"/>
              </a:ext>
            </a:extLst>
          </p:cNvPr>
          <p:cNvPicPr>
            <a:picLocks noGrp="1" noChangeAspect="1"/>
          </p:cNvPicPr>
          <p:nvPr>
            <p:ph sz="half" idx="1"/>
          </p:nvPr>
        </p:nvPicPr>
        <p:blipFill>
          <a:blip r:embed="rId2"/>
          <a:stretch>
            <a:fillRect/>
          </a:stretch>
        </p:blipFill>
        <p:spPr>
          <a:xfrm>
            <a:off x="838200" y="2168441"/>
            <a:ext cx="5181600" cy="3665705"/>
          </a:xfrm>
          <a:prstGeom prst="rect">
            <a:avLst/>
          </a:prstGeom>
        </p:spPr>
      </p:pic>
      <p:pic>
        <p:nvPicPr>
          <p:cNvPr id="6" name="Sisu kohatäide 5">
            <a:extLst>
              <a:ext uri="{FF2B5EF4-FFF2-40B4-BE49-F238E27FC236}">
                <a16:creationId xmlns:a16="http://schemas.microsoft.com/office/drawing/2014/main" id="{71C8BA71-EC8A-B1EA-A183-DA7669C6EF08}"/>
              </a:ext>
            </a:extLst>
          </p:cNvPr>
          <p:cNvPicPr>
            <a:picLocks noGrp="1" noChangeAspect="1"/>
          </p:cNvPicPr>
          <p:nvPr>
            <p:ph sz="half" idx="2"/>
          </p:nvPr>
        </p:nvPicPr>
        <p:blipFill>
          <a:blip r:embed="rId3"/>
          <a:stretch>
            <a:fillRect/>
          </a:stretch>
        </p:blipFill>
        <p:spPr>
          <a:xfrm>
            <a:off x="6172200" y="2266921"/>
            <a:ext cx="5181600" cy="3468745"/>
          </a:xfrm>
          <a:prstGeom prst="rect">
            <a:avLst/>
          </a:prstGeom>
        </p:spPr>
      </p:pic>
    </p:spTree>
    <p:extLst>
      <p:ext uri="{BB962C8B-B14F-4D97-AF65-F5344CB8AC3E}">
        <p14:creationId xmlns:p14="http://schemas.microsoft.com/office/powerpoint/2010/main" val="165181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731779E-4329-159B-9C9F-BEF9027989E0}"/>
              </a:ext>
            </a:extLst>
          </p:cNvPr>
          <p:cNvSpPr>
            <a:spLocks noGrp="1"/>
          </p:cNvSpPr>
          <p:nvPr>
            <p:ph type="title"/>
          </p:nvPr>
        </p:nvSpPr>
        <p:spPr/>
        <p:txBody>
          <a:bodyPr/>
          <a:lstStyle/>
          <a:p>
            <a:r>
              <a:rPr lang="et-EE" dirty="0"/>
              <a:t>Fotod</a:t>
            </a:r>
          </a:p>
        </p:txBody>
      </p:sp>
      <p:pic>
        <p:nvPicPr>
          <p:cNvPr id="7" name="Sisu kohatäide 6">
            <a:extLst>
              <a:ext uri="{FF2B5EF4-FFF2-40B4-BE49-F238E27FC236}">
                <a16:creationId xmlns:a16="http://schemas.microsoft.com/office/drawing/2014/main" id="{8DCE1CA1-6E01-7141-142A-D6F6A7E781FF}"/>
              </a:ext>
            </a:extLst>
          </p:cNvPr>
          <p:cNvPicPr>
            <a:picLocks noGrp="1" noChangeAspect="1"/>
          </p:cNvPicPr>
          <p:nvPr>
            <p:ph idx="1"/>
          </p:nvPr>
        </p:nvPicPr>
        <p:blipFill>
          <a:blip r:embed="rId2"/>
          <a:stretch>
            <a:fillRect/>
          </a:stretch>
        </p:blipFill>
        <p:spPr>
          <a:xfrm>
            <a:off x="3228975" y="2104231"/>
            <a:ext cx="5734050" cy="3838575"/>
          </a:xfrm>
          <a:prstGeom prst="rect">
            <a:avLst/>
          </a:prstGeom>
        </p:spPr>
      </p:pic>
    </p:spTree>
    <p:extLst>
      <p:ext uri="{BB962C8B-B14F-4D97-AF65-F5344CB8AC3E}">
        <p14:creationId xmlns:p14="http://schemas.microsoft.com/office/powerpoint/2010/main" val="2005473462"/>
      </p:ext>
    </p:extLst>
  </p:cSld>
  <p:clrMapOvr>
    <a:masterClrMapping/>
  </p:clrMapOvr>
</p:sld>
</file>

<file path=ppt/theme/theme1.xml><?xml version="1.0" encoding="utf-8"?>
<a:theme xmlns:a="http://schemas.openxmlformats.org/drawingml/2006/main" name="Põltsamaa logoga">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õltsamaa logoga" id="{3E6397B8-473A-4AB6-AF98-3FC557808F21}" vid="{95BA8956-1E65-49C8-B647-3EC6B1F2D384}"/>
    </a:ext>
  </a:extLst>
</a:theme>
</file>

<file path=docProps/app.xml><?xml version="1.0" encoding="utf-8"?>
<Properties xmlns="http://schemas.openxmlformats.org/officeDocument/2006/extended-properties" xmlns:vt="http://schemas.openxmlformats.org/officeDocument/2006/docPropsVTypes">
  <Template>Põltsamaa logoga</Template>
  <TotalTime>122</TotalTime>
  <Words>246</Words>
  <Application>Microsoft Office PowerPoint</Application>
  <PresentationFormat>Laiekraan</PresentationFormat>
  <Paragraphs>22</Paragraphs>
  <Slides>10</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10</vt:i4>
      </vt:variant>
    </vt:vector>
  </HeadingPairs>
  <TitlesOfParts>
    <vt:vector size="15" baseType="lpstr">
      <vt:lpstr>Arial</vt:lpstr>
      <vt:lpstr>Avenir Next LT Pro</vt:lpstr>
      <vt:lpstr>AvenirNext LT Pro Medium</vt:lpstr>
      <vt:lpstr>Sagona Book</vt:lpstr>
      <vt:lpstr>Põltsamaa logoga</vt:lpstr>
      <vt:lpstr>Põltsamaa pais ja kalapääs</vt:lpstr>
      <vt:lpstr>Kalapääsu rajamine</vt:lpstr>
      <vt:lpstr>Lahendus</vt:lpstr>
      <vt:lpstr>Lahendus</vt:lpstr>
      <vt:lpstr>Fotod</vt:lpstr>
      <vt:lpstr>Fotod</vt:lpstr>
      <vt:lpstr>Fotod</vt:lpstr>
      <vt:lpstr>Fotod</vt:lpstr>
      <vt:lpstr>Fotod</vt:lpstr>
      <vt:lpstr>Tänan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Raivo Suni</dc:creator>
  <cp:lastModifiedBy>Jan Müür</cp:lastModifiedBy>
  <cp:revision>6</cp:revision>
  <dcterms:created xsi:type="dcterms:W3CDTF">2021-03-11T13:59:49Z</dcterms:created>
  <dcterms:modified xsi:type="dcterms:W3CDTF">2025-06-13T11:01:29Z</dcterms:modified>
</cp:coreProperties>
</file>