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99" r:id="rId3"/>
    <p:sldId id="307" r:id="rId4"/>
    <p:sldId id="319" r:id="rId5"/>
    <p:sldId id="320" r:id="rId6"/>
    <p:sldId id="308" r:id="rId7"/>
    <p:sldId id="321" r:id="rId8"/>
    <p:sldId id="316" r:id="rId9"/>
    <p:sldId id="317" r:id="rId10"/>
    <p:sldId id="309" r:id="rId11"/>
    <p:sldId id="280" r:id="rId12"/>
    <p:sldId id="310" r:id="rId13"/>
    <p:sldId id="311" r:id="rId14"/>
    <p:sldId id="312" r:id="rId15"/>
    <p:sldId id="313" r:id="rId16"/>
    <p:sldId id="314" r:id="rId17"/>
    <p:sldId id="315" r:id="rId18"/>
    <p:sldId id="318" r:id="rId19"/>
    <p:sldId id="271" r:id="rId20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D40992-93F7-785C-477A-1E6DD63FBA35}" name="Sven Otsmaa | Viru-Nigula.ee" initials="SO" userId="S::sven.otsmaa@viru-nigula.ee::e9c3a810-ed5b-4ee8-9425-abd75c7667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2C38-6C41-40D1-9ABF-63138A764934}" type="datetimeFigureOut">
              <a:rPr lang="et-EE" smtClean="0"/>
              <a:t>12.06.2025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87B0-3308-4FDF-BA41-CB4C3EDDA9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012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587A-32DF-4502-D3C8-40FE433BB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9B6D-EB57-B673-C3E5-A7D65F240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42939-6323-5B95-3656-AD45299A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D095-E887-478C-B9E8-D4732D673462}" type="datetime1">
              <a:rPr lang="et-EE" smtClean="0"/>
              <a:t>12.06.2025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25E86-D174-9D0F-1054-8E637B0C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EF267-C9FD-9186-CE42-721E9310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666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27EC-7CF2-1E6C-9E8C-382D5379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5533F-DAB5-2FCC-F176-438B8020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71A8F-2FA4-6E7F-7AD5-B2AF4378E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916A-AC97-4953-90C4-CC008E607094}" type="datetime1">
              <a:rPr lang="et-EE" smtClean="0"/>
              <a:t>12.06.2025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2D412-5CC9-49D0-A116-DA0CA4D27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CF347-DECC-85C4-E623-E5F0B497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6772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EAE18-7CD0-65A1-1096-7F5AAAF57F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E69711-DCAE-A674-A0DE-9DFBFF92C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87F2-185D-EE39-1ABB-BD70B05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F253-CB5D-4FC6-8663-8BD149BF865E}" type="datetime1">
              <a:rPr lang="et-EE" smtClean="0"/>
              <a:t>12.06.2025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40FB3-E591-3733-5C2B-5F13EB78C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FE9B1-F08E-6F5C-76F2-33A622E2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7758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E115-8BDA-E9FC-5023-3DB5D58F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0FA2-DA4A-1629-DA2B-70CE0CE7E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E2E4-27A6-66FC-8525-29222F80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BBD1-A325-4A26-944D-58391041C516}" type="datetime1">
              <a:rPr lang="et-EE" smtClean="0"/>
              <a:t>12.06.2025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18C86-C256-E8D6-DEDF-3A35B4D7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4A610-4B28-0C8A-1FE2-32A3BAA3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76323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72D0-5253-C375-4048-936F1444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02FAA-007E-C68C-BAED-DA11BE704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A2985-5718-C47A-358B-524B8EFE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9CD42-FF40-451F-AF5F-DCD25E462963}" type="datetime1">
              <a:rPr lang="et-EE" smtClean="0"/>
              <a:t>12.06.2025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00B89-58CB-02A1-5EE0-F6D4C1C73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8076E-2447-9E01-1D85-C7227C0C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9701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384F-8A70-A644-6786-B2490C79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3410F-242D-29BC-F92D-71F29E7D6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93472-7678-6ACB-B1B2-EEF9D022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1928A-5126-0156-A0F1-E79FCA64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51E1-6084-42DD-ABC7-03BBA94E7632}" type="datetime1">
              <a:rPr lang="et-EE" smtClean="0"/>
              <a:t>12.06.2025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2F304-DDFB-137A-131E-613C1518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343AE-900E-39A5-0533-BE5175C9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99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E1B7C-3C6F-FA1C-67DA-CC676C0E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166BB-2336-F89D-0DB3-2E4C265E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A1177-B0B0-4574-D647-2997F7388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128F2-C8E5-B9AE-69FF-642E352B80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BE610-9454-1376-96D5-AA5BD9951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7C890-B1B9-5ED0-1A3C-53F249F3A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2069-6B68-4C6E-B2F0-0E6819E7835D}" type="datetime1">
              <a:rPr lang="et-EE" smtClean="0"/>
              <a:t>12.06.2025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209F9-05A4-D999-B676-EE0660FFC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00CBBA-38C4-389C-1B28-FF0A94149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39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F8DD-BAB9-B988-F709-99A1B35D9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B8DCF-428D-4C3F-6B4C-0B25A69C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BAB0F-9F31-421C-A5DA-BD130FB344C2}" type="datetime1">
              <a:rPr lang="et-EE" smtClean="0"/>
              <a:t>12.06.2025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B089D-EFE4-0DF6-526D-C3F3BDC6D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444F94-93C3-B0D0-CC96-49231195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6378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9C51D-9EA3-1F40-69FF-A2E31D813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FF540-693A-4017-92AE-29E73070EE93}" type="datetime1">
              <a:rPr lang="et-EE" smtClean="0"/>
              <a:t>12.06.2025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4E2E5-0BFA-806A-F379-A1D80579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1AD2A-A99E-5E82-FA78-A0FF3300E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6260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EB73-0861-2D59-E20F-9270DE898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D3026-9A31-C0F3-A85A-88DAACB3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50FEB-415D-32A3-789B-6C349A00B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25ACB-BEFC-A58D-1FFE-BA6F9C766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0A91-2707-476D-852A-7A94C1660531}" type="datetime1">
              <a:rPr lang="et-EE" smtClean="0"/>
              <a:t>12.06.2025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260BF-4205-BB2D-EB4C-A091AA9B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07B32-D21A-A6F5-B8A9-BA10CD61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648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809EF-67E2-E061-83AC-C76C183B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FB546E-CE5A-D3A6-3821-87E5469D9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FF422-DFB0-9CBE-6E5A-575AB3555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F7EA-3F29-DEA9-88EA-DAF077AC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6A7C3-3C42-4C0D-826A-B143423F9388}" type="datetime1">
              <a:rPr lang="et-EE" smtClean="0"/>
              <a:t>12.06.2025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F83932-136E-ABB8-E30A-9444378C0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61B62-E116-09FA-63C8-A5A71AC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328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DAD83-B81C-0AC6-32C5-B36822B2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65BB8-4224-C7E2-DE26-BB7CFA8B4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C2E4-822B-B38D-4E3F-7641FFA4B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9FCB1-2D86-4285-85A6-A4958DD2DD4D}" type="datetime1">
              <a:rPr lang="et-EE" smtClean="0"/>
              <a:t>12.06.2025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7B84-A5EB-FF89-9DF9-362F7FDC0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E25A0-4200-D99A-F3CB-54397530A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4536-4757-41F1-9D20-302D6A5EF0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066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30">
            <a:extLst>
              <a:ext uri="{FF2B5EF4-FFF2-40B4-BE49-F238E27FC236}">
                <a16:creationId xmlns:a16="http://schemas.microsoft.com/office/drawing/2014/main" id="{6DBF50F6-DD88-4D9F-B7D3-79B989980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32">
            <a:extLst>
              <a:ext uri="{FF2B5EF4-FFF2-40B4-BE49-F238E27FC236}">
                <a16:creationId xmlns:a16="http://schemas.microsoft.com/office/drawing/2014/main" id="{916BBDC2-6929-469E-B7C4-A03E77BF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A39180-0652-507C-AF0F-4B154FC691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7050" y="5276008"/>
            <a:ext cx="10640754" cy="1343278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t-EE" sz="2800" dirty="0">
                <a:solidFill>
                  <a:schemeClr val="tx2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Eesti Veeühingu Suvepäevad 13. juunil 2025.a. Põltsamaal</a:t>
            </a:r>
            <a:br>
              <a:rPr lang="et-EE" sz="2800" dirty="0">
                <a:solidFill>
                  <a:schemeClr val="tx2"/>
                </a:solidFill>
              </a:rPr>
            </a:br>
            <a:endParaRPr lang="et-EE" sz="2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3D0C7E-8A2C-4240-DF1E-7E1094576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412" y="2985961"/>
            <a:ext cx="9128198" cy="2424435"/>
          </a:xfrm>
        </p:spPr>
        <p:txBody>
          <a:bodyPr anchor="ctr">
            <a:noAutofit/>
          </a:bodyPr>
          <a:lstStyle/>
          <a:p>
            <a:pPr algn="l"/>
            <a:r>
              <a:rPr lang="et-EE" sz="4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Adavere-Põltsamaa nitraaditundliku ala ajaloost ja põhjavee kvaliteedist</a:t>
            </a:r>
          </a:p>
        </p:txBody>
      </p:sp>
      <p:grpSp>
        <p:nvGrpSpPr>
          <p:cNvPr id="1055" name="Group 1034">
            <a:extLst>
              <a:ext uri="{FF2B5EF4-FFF2-40B4-BE49-F238E27FC236}">
                <a16:creationId xmlns:a16="http://schemas.microsoft.com/office/drawing/2014/main" id="{C344E6B5-C9F5-4338-9E33-003B12373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2" y="170309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90B0F8D-9E81-4DE8-95D5-1A26E9390D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830BA43A-83E9-4C67-92A6-F247FB370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92F3A0CC-EBFE-405D-B0C0-27DE361ED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DF2E853E-B55A-4FFD-B90E-6FB4F31BD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867908-60AE-590F-A7DD-6192BC00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201" y="167849"/>
            <a:ext cx="6846066" cy="183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DFEDBF7-8E2C-46B8-9095-AE1D77E21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4" y="4560733"/>
            <a:ext cx="3061445" cy="2297266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60202872-FBB0-4F11-BC49-9FB400B21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0DEB2F40-D411-4D44-9638-AE0342C7F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507F7D91-A991-4196-AF73-327E04B56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178739A9-E67C-40E5-9468-0A68AEC54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555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0FE43-902D-667E-3FAF-76772AF1E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CC3F-00E9-6448-CB22-AFCE0E513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521"/>
          </a:xfrm>
        </p:spPr>
        <p:txBody>
          <a:bodyPr/>
          <a:lstStyle/>
          <a:p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Pandivere ja Adavere-Põltsamaa nitraaditundlik ala. Asukohaskeemid ja põhjavee kaitstus</a:t>
            </a:r>
            <a:endParaRPr lang="et-E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683C5C-83E0-4C12-1A54-27C26D1F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10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F48C57-CE1C-FAA7-ABEC-B2320A671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08" y="1292225"/>
            <a:ext cx="38100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48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CAC7-EC3C-ED71-1E25-DDD4E6093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Mis on nitraaditundliku ala loomise alus ja miks nitraadid?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192EB-6316-11E0-581E-387F1159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614114"/>
            <a:ext cx="11489634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NTA kaitse-eeskirjaga(2003) on määratud kaitsmata põhjaveega pae- ja karstialad ning kehtestatud kitsenduste ulatus allikate ja karstilehtrite ümbruses ning kaitsmata põhjaveega aladel. Kaitsmata põhjaveega alad moodustavad ca 1/5 NTA pindalast</a:t>
            </a:r>
            <a:r>
              <a:rPr lang="et-EE" sz="1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Kaitsmata põhjaveega alad on piirk</a:t>
            </a: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onnad, mis paiknevad kas alvaritel (loopealsetel) või kus pinnakate sisaldab alla 2 m moreeni;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Nõrg</a:t>
            </a: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alt kaitstud põhjaveega aladel koosneb pinnakate 2-10 m moreenist või liivsavist paksusega kuni 2m;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Keskmiselt kaitstud põhjavee puhul ulatub moreeni paksus 10-20 m ja/või liivsavi paksus 2-5 m. jne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400" b="0" i="0" dirty="0">
              <a:solidFill>
                <a:srgbClr val="000000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867908-60AE-590F-A7DD-6192BC006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BDC54-FC51-079A-9DB9-CF75E151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11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8311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1E9A2-2114-BA16-715F-7821EC4BA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0264-3905-6AE3-9525-6DE06B6A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Mis on nitraaditundliku ala loomise alus ja miks nitraadid?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1C4E5-9323-3D4B-B293-EECA2B78D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614114"/>
            <a:ext cx="11489634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Nitraadi nõue tuleneb Euroopa nitraadidirektiivist</a:t>
            </a:r>
            <a:r>
              <a:rPr lang="et-EE" sz="1400" dirty="0">
                <a:solidFill>
                  <a:srgbClr val="000000"/>
                </a:solidFill>
                <a:latin typeface="Roboto" panose="02000000000000000000" pitchFamily="2" charset="0"/>
                <a:cs typeface="Biome" panose="020B0503030204020804" pitchFamily="34" charset="0"/>
              </a:rPr>
              <a:t>.</a:t>
            </a:r>
            <a:endParaRPr lang="et-EE" sz="1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 err="1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Nitraatne</a:t>
            </a: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lämmastik on püsiv vees lahustund ühend.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Fosfor on mikroelement, mille alusel põhjavee kvaliteeti hinnata võrdlemisi tülikas. </a:t>
            </a:r>
            <a:r>
              <a:rPr lang="et-EE" sz="2400" dirty="0" err="1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Nitraatne</a:t>
            </a: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lämmastik on toiteainete alusel põhjavee kvaliteedi hindamiseks sobivaim ühend või anioon.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Tähtsaim kriteerium on joogiveenorm, kus lubatud NO3- sisaldus on 50 mg/l (varasematel aegadel 45 mg/l).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400" b="0" i="0" dirty="0">
              <a:solidFill>
                <a:srgbClr val="000000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401861-EE80-31F7-160A-1E4713CC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6DA50-CB28-AC30-FC92-45FB2785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12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894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A60D9-10F8-9303-9FB0-D68C2B8BF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0F5A-F2EA-42F1-D2C1-68F9D98A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3"/>
            <a:ext cx="10595919" cy="787180"/>
          </a:xfrm>
        </p:spPr>
        <p:txBody>
          <a:bodyPr>
            <a:normAutofit fontScale="90000"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Pandivere ja Adavere-Põltsamaa nitraaditundliku ala olulisus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399F2-69F0-A370-DADA-86E9AB335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614114"/>
            <a:ext cx="11489634" cy="41390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 ala (NTA) on tänu oma geoloogilisele ehitusele üks põhilisi põhjavee varude moodustumise piirkondi Eestis.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NTA alalt saavad alguse nii majandusliku kui looduskaitselise tähtsusega jõed: Pärnu, Põltsamaa, Pedja, Kunda jõgi jt.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Viljakate muldade poolest tuntud Kesk-Eesti on üks peamisi põllumajanduspiirkondi, kuid tulenevalt Pandivere ja Adavere-Põltsamaa regiooni unikaalsest geoloogilisest ehitusest, kus põhjavesi on karsti tõttu enamuses kaitsmata või nõrgalt kaitstud, vajab ala põhja- ja pinnavesi tavapärasest tõhusamat kaitset ja/või tähelepanu.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400" b="0" i="0" dirty="0">
              <a:solidFill>
                <a:srgbClr val="000000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687CB0-BB8F-5DEB-4B24-CD2F83DB4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AAFA5-7F3D-5216-814B-BE160068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13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9126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82C87-D02C-4C04-8FA6-7A0DBD5C0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BF56-43CB-A01C-D8CF-6933ECDC3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691762"/>
            <a:ext cx="10595919" cy="1193681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Pandivere ja Adavere-Põltsamaa nitraaditundliku ala olulisus, nõuded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F33FD-8AD4-4729-8237-51188E6CB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784154"/>
            <a:ext cx="11489634" cy="43820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Pandivere ja Adavere-Põltsamaa </a:t>
            </a:r>
            <a:r>
              <a:rPr lang="et-EE" sz="2400" b="0" i="0" dirty="0" err="1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NTA-l</a:t>
            </a: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 paikneb 24 </a:t>
            </a:r>
            <a:r>
              <a:rPr lang="et-EE" sz="2400" b="1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olulist allikat ja karstiala</a:t>
            </a: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NTA alal on 87 allikat, allikaala ja karstiala;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</a:t>
            </a:r>
            <a:r>
              <a:rPr lang="fi-FI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TA </a:t>
            </a:r>
            <a:r>
              <a:rPr lang="fi-FI" sz="2400" b="0" i="0" dirty="0" err="1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alal</a:t>
            </a:r>
            <a:r>
              <a:rPr lang="fi-FI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 on </a:t>
            </a: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336 väiksemat allikat, karstilehtrit ja –välja.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dirty="0">
                <a:solidFill>
                  <a:srgbClr val="00000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Nõuded tulenevalt NTA kaitse-eeskirjast: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Mistahes allikate ja karstilehtrite ümbruses on </a:t>
            </a:r>
            <a:r>
              <a:rPr lang="et-EE" sz="2400" b="1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10 meetri </a:t>
            </a: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ulatuses veepiirist või karstilehtri servast keelatud: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1) väetamine;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2) taimekaitsevahendite kasutamine;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3) sõnniku hoidmine sõnnikuaunas.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400" b="0" i="0" dirty="0">
              <a:solidFill>
                <a:srgbClr val="000000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6B1DF1F-140A-186B-EB83-05E74008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4D12-1740-3237-945D-1D5D4221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14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31118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A4647-9A68-DEA6-25E8-61905DE93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DC217-610E-DF38-574E-D5BC38D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550258"/>
            <a:ext cx="10595919" cy="1480843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Pandivere ja Adavere-Põltsamaa nitraaditundlikul alal kehtivad nõuded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C2A8D-3B84-C173-FC48-1D3E9BA0D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637" y="1614114"/>
            <a:ext cx="11489634" cy="4139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Oluliste allikate ja karstilehtrite ümbruses on </a:t>
            </a:r>
            <a:r>
              <a:rPr lang="et-EE" sz="2400" b="1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kuni 50 meetri </a:t>
            </a: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ulatuses veepiirist või karstilehtri servast lisaks eelnevalt kirjeldatud tegevustele keelatud: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1) maa kasutuse sihtotstarbe muutmine;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2) loodusliku rohumaa, metsa või soo ülesharimine;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3) vee kvaliteeti ohustavate ehitiste rajamine;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4) maavarade või maa-ainese kaevandamine;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5) heitvee pinnasesse juhtimine;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6) metsa lageraie;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7) kuivendussüsteemi ehitamine;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8) loomade matmiskohtade rajamine;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9) kalmistute rajamine.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400" b="0" i="0" dirty="0">
              <a:solidFill>
                <a:srgbClr val="000000"/>
              </a:solidFill>
              <a:effectLst/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99F5CA-5511-C3BF-D601-954B40016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78DF95-3947-94C5-CA29-73ACA16D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15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989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80F4-52E5-D8B5-0BC9-3307F075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E950-EE56-922B-1052-4041C62B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550258"/>
            <a:ext cx="10595919" cy="1480843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Pandivere ja Adavere-Põltsamaa nitraaditundlikul alal kehtivad nõuded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9259-DA80-41AE-90FA-A8CA639ED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3" y="2168671"/>
            <a:ext cx="11489634" cy="413907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b="0" i="0" noProof="0" dirty="0">
                <a:solidFill>
                  <a:srgbClr val="000000"/>
                </a:solidFill>
                <a:effectLst/>
                <a:latin typeface="Biome" panose="020B0503030204020804" pitchFamily="34" charset="0"/>
                <a:cs typeface="Biome" panose="020B0503030204020804" pitchFamily="34" charset="0"/>
              </a:rPr>
              <a:t>Keskkonnaministri 05.11.2021 määrus nr 49: Nitraaditundliku ala määramine ja põllumajandusliku tegevuse piirangud nitraaditundlikul alal, alusel kaitsmata põhjaveega aladel ja karstialal ei tohi: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1) mineraalväetisega antav lämmastikukogus olla aastas üle 120 kg haritava maa ühe hektari kohta ning taliviljadele ja </a:t>
            </a:r>
            <a:r>
              <a:rPr lang="et-EE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mitmeniitelistele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rohumaadele korraga antav lämmastikukogus olla aastas üle 80 kg haritava maa ühe hektari kohta;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 2) pidada loomi üle 1,5 loomühiku põllumajandusmaa hektari kohta;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 3) kasutada reoveesetet</a:t>
            </a:r>
            <a:r>
              <a:rPr lang="et-EE" sz="2000" noProof="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noProof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noProof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noProof="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AC41188-D41F-266C-24CF-F83EA43E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3D256-D0C5-8B0F-151C-6E497343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16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1820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A2B8B-632F-270A-56A5-4590E9EE0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6712-470D-FAE4-5096-21193B30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81" y="404602"/>
            <a:ext cx="10595919" cy="2346690"/>
          </a:xfrm>
        </p:spPr>
        <p:txBody>
          <a:bodyPr>
            <a:normAutofit fontScale="90000"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Pandivere ja Adavere-Põltsamaa nitraaditundliku ala põhjaveekvaliteet, allikas: „Hüdrogeoloogiline uuring Pandivere ja Adavere-Põltsamaa nitraaditundliku alal põhjavee ning saasteainete liikumise ja veehaarete toitealade määramiseks modelleerimise meetodil“. Tartu Ülikool, 2024.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B8E93-9AF5-F1E9-7CF1-04C948521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3" y="2581359"/>
            <a:ext cx="11489634" cy="37263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dirty="0"/>
              <a:t>Analüüsitulemused 2018-2023 (kokku 138 tulemust)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t-EE" sz="2000" noProof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noProof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noProof="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t-EE" sz="2000" noProof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noProof="0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3D5A81-56C2-7A57-E916-7A53BE818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0046" y="0"/>
            <a:ext cx="3172996" cy="84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53F43-A8C5-BAC8-BC77-49C93885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17</a:t>
            </a:fld>
            <a:endParaRPr lang="et-E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FC553-C582-EB84-8A2D-BAA4F9CB5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396" y="3239770"/>
            <a:ext cx="5664425" cy="337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2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B713D-E3DA-E6C8-F1C8-26A322EC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z="2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2040204020203" pitchFamily="34" charset="0"/>
                <a:ea typeface="+mj-ea"/>
                <a:cs typeface="Biome" panose="020B0502040204020203" pitchFamily="34" charset="0"/>
              </a:rPr>
              <a:t>Pandivere ja Adavere-Põltsamaa nitraaditundliku ala edasine tegevuskava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CE87B-04B5-9FB6-449A-9DA5415D2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Perspektiivset tegevust juhib ja reguleerib Pandivere ja Adavere-Põltsamaa nitraaditundliku ala tegevuskava 2025-2028</a:t>
            </a:r>
          </a:p>
          <a:p>
            <a:pPr marL="457200" indent="-457200">
              <a:buAutoNum type="arabicPeriod"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Tervisele ohutu joogivee tagamine </a:t>
            </a:r>
            <a:r>
              <a:rPr lang="et-EE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hajaasustusaladel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Keskkonnasäästlike tehnoloogiate rakendamine põllumajanduses.</a:t>
            </a:r>
          </a:p>
          <a:p>
            <a:pPr marL="457200" indent="-457200">
              <a:buAutoNum type="arabicPeriod"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Põllumajandustootmise mõju selgitavate uuringute ja seirete korraldamine.</a:t>
            </a:r>
          </a:p>
          <a:p>
            <a:pPr marL="457200" indent="-457200">
              <a:buAutoNum type="arabicPeriod"/>
            </a:pP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Õigusliku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raamistiku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ja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koostöö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arendamine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NTA kaitse 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e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esmärkide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saavutamiseks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et-EE" sz="2400" noProof="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buAutoNum type="arabicPeriod"/>
            </a:pP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Teadlikkuse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tõstmine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ja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asjatundlikkuse</a:t>
            </a: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fi-FI" sz="2400" noProof="0" dirty="0" err="1">
                <a:latin typeface="Biome" panose="020B0503030204020804" pitchFamily="34" charset="0"/>
                <a:cs typeface="Biome" panose="020B0503030204020804" pitchFamily="34" charset="0"/>
              </a:rPr>
              <a:t>tagamine</a:t>
            </a:r>
            <a:r>
              <a:rPr lang="fi-FI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.</a:t>
            </a:r>
            <a:endParaRPr lang="et-EE" sz="2400" noProof="0" dirty="0">
              <a:latin typeface="Biome" panose="020B0503030204020804" pitchFamily="34" charset="0"/>
              <a:cs typeface="Biome" panose="020B0503030204020804" pitchFamily="34" charset="0"/>
            </a:endParaRPr>
          </a:p>
          <a:p>
            <a:pPr marL="457200" indent="-457200">
              <a:buAutoNum type="arabicPeriod"/>
            </a:pPr>
            <a:r>
              <a:rPr lang="et-EE" sz="2400" noProof="0" dirty="0">
                <a:latin typeface="Biome" panose="020B0503030204020804" pitchFamily="34" charset="0"/>
                <a:cs typeface="Biome" panose="020B0503030204020804" pitchFamily="34" charset="0"/>
              </a:rPr>
              <a:t>Järelevalve töökorralduse tõhustamine.</a:t>
            </a:r>
          </a:p>
          <a:p>
            <a:pPr marL="0" indent="0">
              <a:buNone/>
            </a:pPr>
            <a:endParaRPr lang="et-EE" sz="2400" noProof="0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F3389-C7D9-70E8-CA7E-3087A94F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18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7778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2012FC-A52B-92B2-42C6-D71976D48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9091" r="19589"/>
          <a:stretch/>
        </p:blipFill>
        <p:spPr bwMode="auto">
          <a:xfrm>
            <a:off x="3715719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247" y="1122363"/>
            <a:ext cx="4215094" cy="3204134"/>
          </a:xfrm>
        </p:spPr>
        <p:txBody>
          <a:bodyPr anchor="b">
            <a:normAutofit/>
          </a:bodyPr>
          <a:lstStyle/>
          <a:p>
            <a:pPr algn="l"/>
            <a:r>
              <a:rPr lang="et-EE" sz="5400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Tänan tähelepanu eest!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t-EE" sz="3200" b="1" dirty="0">
                <a:latin typeface="Biome" panose="020B0503030204020804" pitchFamily="34" charset="0"/>
                <a:cs typeface="Biome" panose="020B0503030204020804" pitchFamily="34" charset="0"/>
              </a:rPr>
              <a:t>www.veeyhing.ee</a:t>
            </a:r>
            <a:endParaRPr lang="en-US" sz="3200" b="1" dirty="0">
              <a:latin typeface="Biome" panose="020B0503030204020804" pitchFamily="34" charset="0"/>
              <a:cs typeface="Biome" panose="020B05030302040208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8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F11E-47F0-FB71-2AA1-858A93DD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 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24C0-046D-83D5-4774-355C8C36F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66"/>
            <a:ext cx="10515600" cy="4720397"/>
          </a:xfrm>
        </p:spPr>
        <p:txBody>
          <a:bodyPr>
            <a:noAutofit/>
          </a:bodyPr>
          <a:lstStyle/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 ala (kogupindalaga 3250 km2 ) jaguneb põhjaosas paiknevaks Pandivere ja lõunapool paiknevaks </a:t>
            </a:r>
            <a:r>
              <a:rPr lang="et-EE" sz="2400" b="1" dirty="0">
                <a:latin typeface="Biome" panose="020B0503030204020804" pitchFamily="34" charset="0"/>
                <a:cs typeface="Biome" panose="020B0503030204020804" pitchFamily="34" charset="0"/>
              </a:rPr>
              <a:t>Adavere-Põltsamaa nitraaditundlikuks piirkonnaks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. Viimase pindala avalikest allikatest eraldi ei leidnud, kuid see moodustab ligikaudu 1/5 Pandivere ja Adavere-Põltsamaa nitraaditundlik ala kogupindalast. </a:t>
            </a:r>
          </a:p>
          <a:p>
            <a:pPr marL="0" indent="0">
              <a:buNone/>
            </a:pP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Kuna uuringud ja teabeallikad käsitlevad vaid Pandivere ja Adavere-Põltsamaa nitraaditundlikku ala ühtsena, laiendame kogutud teavet mõlemale, sh ka lõunapoolsele alale.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20E8A-72B7-6316-95B5-C516E3E9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629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E7B0-81F7-43E4-5024-AE03F31FB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852B-3731-2244-D03E-3C0E4CF5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0472"/>
          </a:xfrm>
        </p:spPr>
        <p:txBody>
          <a:bodyPr>
            <a:normAutofit/>
          </a:bodyPr>
          <a:lstStyle/>
          <a:p>
            <a:pPr algn="ctr"/>
            <a:r>
              <a:rPr lang="et-EE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 ala. Andmeallikad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B07A1-39E9-FF63-BC48-4041B7913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52" y="1464658"/>
            <a:ext cx="10515600" cy="4669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Kust pärinevad käesoleva ettekande andmed?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Ettekandes on kasutatud Kliimaministeeriumi (https://kliimaministeerium.ee/nitraaditundlik-ala#oigusakt) allikaid; 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nitraaditundliku ala kaitse-eeskiri (Vabariigi valitsuse 21.01.2003 määruse nr 17 (tänaseks kehtetu);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Veeseadus § 37, mille alusel on kehtestatud keskkonnaministri 05.11.2021 määrus nr 49: Nitraaditundliku ala määramine ja põllumajandusliku tegevuse piirangud nitraaditundlikul alal;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Hüdrogeoloogiline uuring Pandivere ja Adavere-Põltsamaa nitraaditundliku alal põhjavee ning saasteainete liikumise ja veehaarete toitealade määramiseks modelleerimise meetodil. Tartu Ülikool 2024;</a:t>
            </a:r>
          </a:p>
          <a:p>
            <a:r>
              <a:rPr lang="et-EE" sz="2000" dirty="0">
                <a:latin typeface="Biome" panose="020B0503030204020804" pitchFamily="34" charset="0"/>
                <a:cs typeface="Biome" panose="020B0503030204020804" pitchFamily="34" charset="0"/>
              </a:rPr>
              <a:t>Veekaitsest Pandivere ja Adavere-Põltsamaa nitraaditundlikul alal. SEI, 2012.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39A8D-9E0F-EE9C-5890-3A05709F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512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5C383-5314-B79A-F1D7-B9A34FC10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B40A-C1B1-ED18-FEA2-FA61EE2C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0472"/>
          </a:xfrm>
        </p:spPr>
        <p:txBody>
          <a:bodyPr>
            <a:normAutofit/>
          </a:bodyPr>
          <a:lstStyle/>
          <a:p>
            <a:pPr algn="ctr"/>
            <a:r>
              <a:rPr lang="et-EE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 ala. Ajalugu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DBF4F-53F3-4192-6FD8-144A2595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52" y="1464658"/>
            <a:ext cx="10515600" cy="4669105"/>
          </a:xfrm>
        </p:spPr>
        <p:txBody>
          <a:bodyPr>
            <a:noAutofit/>
          </a:bodyPr>
          <a:lstStyle/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Piirkonna olulisust on riiklikul tasemel mõistetud alates 1988. aastast kui moodustati Pandivere riiklik veekaitseala; </a:t>
            </a:r>
          </a:p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Sellele järgnevatel aastatel on laiendatud kaitseala piire, kehtestatud nitraaditundliku ala kaitse-eeskiri, koostatud tegevusplaane hea veeseisundi saavutamiseks ja tagamiseks;</a:t>
            </a:r>
          </a:p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nitraaditundliku ala kaitse-eeskiri (Vabariigi valitsuse 21.01.2003 määruse nr 17;</a:t>
            </a:r>
          </a:p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Kui mitmed suuremad punktreostuskolded (reoveekäitlus, lekked loomakasvatushoonetest) on suudetud tänaseks päevaks likvideerida, siis põllumajanduslik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hajureostus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on jätkuvalt probleemiks veekogude hea seisundi saavutamisel.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7A868-6FEE-0A5F-9CB6-B1E4881E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221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84CEC-647C-156E-2853-E6EBD9F53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FE88-EB6C-74ED-FB70-82A7C7A8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00472"/>
          </a:xfrm>
        </p:spPr>
        <p:txBody>
          <a:bodyPr>
            <a:normAutofit/>
          </a:bodyPr>
          <a:lstStyle/>
          <a:p>
            <a:pPr algn="ctr"/>
            <a:r>
              <a:rPr lang="et-EE" sz="28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Pandivere ja Adavere-Põltsamaa nitraaditundlik ala. Ajalugu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0532E-2936-B5BC-D417-EC05F2D58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452" y="1464658"/>
            <a:ext cx="10515600" cy="4669105"/>
          </a:xfrm>
        </p:spPr>
        <p:txBody>
          <a:bodyPr>
            <a:noAutofit/>
          </a:bodyPr>
          <a:lstStyle/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Põllumajanduslik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hajureostus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, mis tuleneb väetiste kasutamisest põldudel, on üks olulisemaid veekogude reostusallikaid maapiirkonnas. Nii mineraal- kui orgaanilistest väetistest pärit toitainete – lämmastiku ning fosfori – liigne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ärakanne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põldudelt rikub veekogude looduslikku tasakaalu, olles nii pinnavee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eutrofeerumise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kui põhjavee reostuse põhjustajaks;</a:t>
            </a:r>
          </a:p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Viljakate muldade poolest tuntud Kesk-Eesti on üks peamisi põllumajanduspiirkondi, kuid tulenevalt Pandivere ja Adavere-Põltsamaa regiooni unikaalsest geoloogilisest ehitusest, kus põhjavesi on karsti tõttu kohati kaitsmata või nõrgalt kaitstud, vajab ala põhja- ja pinnavesi tõhusat kaitset.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44A95-33AC-9462-51D1-757EF0C7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950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4249F-849E-D9A9-021D-F0D50AC74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521"/>
          </a:xfrm>
        </p:spPr>
        <p:txBody>
          <a:bodyPr/>
          <a:lstStyle/>
          <a:p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Pandivere ja Adavere-Põltsamaa nitraaditundlik ala. Asukohaskeemid</a:t>
            </a:r>
            <a:endParaRPr lang="et-E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589CC8-773D-541C-F791-D86B14F2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6</a:t>
            </a:fld>
            <a:endParaRPr lang="et-E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D838C-6DD7-B1F6-4974-F60FA5542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98" y="1435914"/>
            <a:ext cx="3833552" cy="5174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D5DBD-5AA7-92E4-50D1-6533DD40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77" y="2517169"/>
            <a:ext cx="5839523" cy="40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2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A9E36-B84F-193D-D590-3D6A8DD19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09A79-4CDC-A704-CA06-76A6CB3D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0521"/>
          </a:xfrm>
        </p:spPr>
        <p:txBody>
          <a:bodyPr/>
          <a:lstStyle/>
          <a:p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Pandivere ja Adavere-Põltsamaa nitraaditundlik ala. Asukohaskeemid</a:t>
            </a:r>
            <a:endParaRPr lang="et-E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843FF6-3CC7-1498-6FCB-A1A516A6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7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92206-0EE7-A670-C75E-09187D6C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92" y="1265164"/>
            <a:ext cx="7443419" cy="471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8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054AD-EB51-C57F-EDE4-92C79777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Pandivere ja Adavere-Põltsamaa nitraaditundlik ala. Asukoht ja eripärad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C978-69E3-E677-4C91-B616996A0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Kuigi pinnakate, mullastik (Eesti ühed viljakamad mullad) ja maakasutus on mõlemas piirkonnas võrdlemisi sarnane, on Pandivere ja Adavere-Põltsamaa NTA puhul tegemist looduslikelt tingimustelt ja </a:t>
            </a:r>
            <a:r>
              <a:rPr lang="et-EE" sz="2400" dirty="0" err="1">
                <a:latin typeface="Biome" panose="020B0503030204020804" pitchFamily="34" charset="0"/>
                <a:cs typeface="Biome" panose="020B0503030204020804" pitchFamily="34" charset="0"/>
              </a:rPr>
              <a:t>maastikuliselt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 kahe erineva piirkonnaga - Pandivere kõrgustiku ja Kesk-Eesti tasandikuga. Suuremad erinevused ilmnevad ala veevarude kujunemises. Pandivere on </a:t>
            </a:r>
            <a:r>
              <a:rPr lang="et-EE" sz="24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kogu Eesti jaoks oluline põhjavee toiteala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, Kesk-Eesti tasandik on aga </a:t>
            </a:r>
            <a:r>
              <a:rPr lang="et-EE" sz="2400" b="1" dirty="0">
                <a:solidFill>
                  <a:srgbClr val="0070C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põhjavee kohalik toiteala</a:t>
            </a:r>
            <a:r>
              <a:rPr lang="et-EE" sz="2400" b="1" dirty="0">
                <a:solidFill>
                  <a:srgbClr val="00206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ning transiit- ja väljumisala</a:t>
            </a:r>
            <a:r>
              <a:rPr lang="et-EE" dirty="0"/>
              <a:t>.</a:t>
            </a:r>
          </a:p>
          <a:p>
            <a:r>
              <a:rPr lang="et-EE" sz="2600" dirty="0">
                <a:latin typeface="Biome" panose="020B0503030204020804" pitchFamily="34" charset="0"/>
                <a:cs typeface="Biome" panose="020B0503030204020804" pitchFamily="34" charset="0"/>
              </a:rPr>
              <a:t>NTA Pandivere piirkond asub Pandivere kõrgustikul hõlmates Põhja-Eesti lavamaa kõige kõrgema osa. Kõrgustiku keskosas puuduvad 1375 km2 suurusel maa-alal alalised vooluveekogud. Tegemist on Eesti suurima infiltratsioonialaga. Põhjavesi väljub rohkete allikatena kõrgustiku nõlval ja jalamil, andes alguse paljudele jõgedele ja põhjustades soostumist</a:t>
            </a:r>
            <a:r>
              <a:rPr lang="et-E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E1862-A0DB-9D5D-8588-EF73F2F6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4272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6139B0-9748-89FB-9EE7-3B625A58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E867-5DF7-6BAF-5819-BB419CCC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iome" panose="020B0503030204020804" pitchFamily="34" charset="0"/>
                <a:ea typeface="+mj-ea"/>
                <a:cs typeface="Biome" panose="020B0503030204020804" pitchFamily="34" charset="0"/>
              </a:rPr>
              <a:t>Pandivere ja Adavere-Põltsamaa nitraaditundlik ala. Asukoht ja eripärad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4F62B-23B1-B4A0-FAAA-3B9BF83D4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2400" dirty="0">
                <a:latin typeface="Biome" panose="020B0503030204020804" pitchFamily="34" charset="0"/>
                <a:cs typeface="Biome" panose="020B0503030204020804" pitchFamily="34" charset="0"/>
              </a:rPr>
              <a:t>Pinnakate on õhuke, alla viie meetri ja põhjavesi on reostuse eest valdavalt kaitsmata või nõrgalt kaitstud. Põhjavesi on aluspõhjakivimeis 4-5 meetri sügavusel, olenevalt reljeefist ka kuni 20 meetri sügavusel maapinnast. </a:t>
            </a:r>
            <a:endParaRPr lang="et-EE" dirty="0"/>
          </a:p>
          <a:p>
            <a:r>
              <a:rPr lang="et-EE" sz="2600" dirty="0">
                <a:latin typeface="Biome" panose="020B0503030204020804" pitchFamily="34" charset="0"/>
                <a:cs typeface="Biome" panose="020B0503030204020804" pitchFamily="34" charset="0"/>
              </a:rPr>
              <a:t>NTA Adavere-Põltsamaa piirkond paikneb Kesk-Eestis Pandiverest lõuna pool Kesk-Eesti tasandikul. Põhiliselt moreenist koosneva pinnakatte paksus on valdavalt 2–5 meetrit, kuid põllualadel on suures ulatuses pinnakate õhem kui 1 meeter. Põhjaveetase on 2-5 meetri sügavusel maapinnast. Võrreldes Pandiverega on siin vähem allikaid</a:t>
            </a:r>
            <a:r>
              <a:rPr lang="et-EE" dirty="0"/>
              <a:t>.</a:t>
            </a:r>
          </a:p>
          <a:p>
            <a:r>
              <a:rPr lang="et-EE" sz="2600" dirty="0">
                <a:latin typeface="Biome" panose="020B0503030204020804" pitchFamily="34" charset="0"/>
                <a:cs typeface="Biome" panose="020B0503030204020804" pitchFamily="34" charset="0"/>
              </a:rPr>
              <a:t>Põllumajandusmaa osakaal on NTA territooriumil 2 korda suurem kui on põllumajandusmaa osakaal kogu riigi maismaa territooriumist</a:t>
            </a:r>
            <a:r>
              <a:rPr lang="et-EE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B72B99-89CE-61D6-7071-8F866BAE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24536-4757-41F1-9D20-302D6A5EF05D}" type="slidenum">
              <a:rPr lang="et-EE" smtClean="0"/>
              <a:t>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173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1264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Biome</vt:lpstr>
      <vt:lpstr>Calibri</vt:lpstr>
      <vt:lpstr>Calibri Light</vt:lpstr>
      <vt:lpstr>Roboto</vt:lpstr>
      <vt:lpstr>Office Theme</vt:lpstr>
      <vt:lpstr>Eesti Veeühingu Suvepäevad 13. juunil 2025.a. Põltsamaal </vt:lpstr>
      <vt:lpstr>Pandivere ja Adavere-Põltsamaa nitraaditundlik ala</vt:lpstr>
      <vt:lpstr>Pandivere ja Adavere-Põltsamaa nitraaditundlik ala. Andmeallikad</vt:lpstr>
      <vt:lpstr>Pandivere ja Adavere-Põltsamaa nitraaditundlik ala. Ajalugu</vt:lpstr>
      <vt:lpstr>Pandivere ja Adavere-Põltsamaa nitraaditundlik ala. Ajalugu</vt:lpstr>
      <vt:lpstr>Pandivere ja Adavere-Põltsamaa nitraaditundlik ala. Asukohaskeemid</vt:lpstr>
      <vt:lpstr>Pandivere ja Adavere-Põltsamaa nitraaditundlik ala. Asukohaskeemid</vt:lpstr>
      <vt:lpstr>Pandivere ja Adavere-Põltsamaa nitraaditundlik ala. Asukoht ja eripärad</vt:lpstr>
      <vt:lpstr>Pandivere ja Adavere-Põltsamaa nitraaditundlik ala. Asukoht ja eripärad</vt:lpstr>
      <vt:lpstr>Pandivere ja Adavere-Põltsamaa nitraaditundlik ala. Asukohaskeemid ja põhjavee kaitstus</vt:lpstr>
      <vt:lpstr>Mis on nitraaditundliku ala loomise alus ja miks nitraadid?</vt:lpstr>
      <vt:lpstr>Mis on nitraaditundliku ala loomise alus ja miks nitraadid?</vt:lpstr>
      <vt:lpstr>Pandivere ja Adavere-Põltsamaa nitraaditundliku ala olulisus</vt:lpstr>
      <vt:lpstr>Pandivere ja Adavere-Põltsamaa nitraaditundliku ala olulisus, nõuded</vt:lpstr>
      <vt:lpstr>Pandivere ja Adavere-Põltsamaa nitraaditundlikul alal kehtivad nõuded</vt:lpstr>
      <vt:lpstr>Pandivere ja Adavere-Põltsamaa nitraaditundlikul alal kehtivad nõuded</vt:lpstr>
      <vt:lpstr>Pandivere ja Adavere-Põltsamaa nitraaditundliku ala põhjaveekvaliteet, allikas: „Hüdrogeoloogiline uuring Pandivere ja Adavere-Põltsamaa nitraaditundliku alal põhjavee ning saasteainete liikumise ja veehaarete toitealade määramiseks modelleerimise meetodil“. Tartu Ülikool, 2024.</vt:lpstr>
      <vt:lpstr>Pandivere ja Adavere-Põltsamaa nitraaditundliku ala edasine tegevuskava</vt:lpstr>
      <vt:lpstr>Tänan tähelepanu eest!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Maret Merisaar</dc:creator>
  <cp:lastModifiedBy>Maret Merisaar</cp:lastModifiedBy>
  <cp:revision>137</cp:revision>
  <cp:lastPrinted>2024-07-13T20:38:44Z</cp:lastPrinted>
  <dcterms:created xsi:type="dcterms:W3CDTF">2023-09-19T09:48:39Z</dcterms:created>
  <dcterms:modified xsi:type="dcterms:W3CDTF">2025-06-12T20:45:23Z</dcterms:modified>
</cp:coreProperties>
</file>