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1"/>
  </p:notesMasterIdLst>
  <p:sldIdLst>
    <p:sldId id="256" r:id="rId2"/>
    <p:sldId id="277" r:id="rId3"/>
    <p:sldId id="281" r:id="rId4"/>
    <p:sldId id="279" r:id="rId5"/>
    <p:sldId id="280" r:id="rId6"/>
    <p:sldId id="282" r:id="rId7"/>
    <p:sldId id="283" r:id="rId8"/>
    <p:sldId id="284" r:id="rId9"/>
    <p:sldId id="278" r:id="rId10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20:43:56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21:27:57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E031-71B6-4C23-AAD8-0878E8F866D2}" type="datetimeFigureOut">
              <a:rPr lang="et-EE" smtClean="0"/>
              <a:t>16.01.2025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E9A2-414D-49FA-8577-C5D374DEDB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089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6E9A2-414D-49FA-8577-C5D374DEDB3F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477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2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9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paint pigments">
            <a:extLst>
              <a:ext uri="{FF2B5EF4-FFF2-40B4-BE49-F238E27FC236}">
                <a16:creationId xmlns:a16="http://schemas.microsoft.com/office/drawing/2014/main" id="{EC691C20-37DD-76AD-3D75-9EC7622A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978" r="-1" b="-1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233AB-E44C-B77D-A2DB-3393D9556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t-EE" sz="6000" dirty="0">
                <a:latin typeface="Arial Rounded MT Bold" panose="020F0704030504030204" pitchFamily="34" charset="0"/>
              </a:rPr>
              <a:t>HORIZON Tselluloosi ja Paberi 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237A6-60F4-185D-F9AF-967F71D90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t-EE" sz="3200" dirty="0">
                <a:latin typeface="Arial Rounded MT Bold" panose="020F0704030504030204" pitchFamily="34" charset="0"/>
              </a:rPr>
              <a:t>Olev Soku meenutusi aastast 2007</a:t>
            </a:r>
          </a:p>
          <a:p>
            <a:pPr algn="ctr"/>
            <a:endParaRPr lang="et-EE" sz="3200" dirty="0">
              <a:latin typeface="Arial Rounded MT Bold" panose="020F0704030504030204" pitchFamily="34" charset="0"/>
            </a:endParaRPr>
          </a:p>
          <a:p>
            <a:pPr algn="ctr"/>
            <a:r>
              <a:rPr lang="et-EE" sz="2200" dirty="0">
                <a:latin typeface="Arial Rounded MT Bold" panose="020F0704030504030204" pitchFamily="34" charset="0"/>
              </a:rPr>
              <a:t>Eesti Veeühingu talveseminar Kehras 10.01.2025.a.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423DE-40A0-F535-725D-C477CFFD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t-EE" sz="5100">
                <a:solidFill>
                  <a:srgbClr val="FFFFFF"/>
                </a:solidFill>
                <a:latin typeface="Arial Rounded MT Bold" panose="020F0704030504030204" pitchFamily="34" charset="0"/>
              </a:rPr>
              <a:t>Olev Sokk: </a:t>
            </a:r>
            <a:br>
              <a:rPr lang="et-EE" sz="5100">
                <a:solidFill>
                  <a:srgbClr val="FFFFFF"/>
                </a:solidFill>
                <a:latin typeface="Arial Rounded MT Bold" panose="020F0704030504030204" pitchFamily="34" charset="0"/>
              </a:rPr>
            </a:br>
            <a:r>
              <a:rPr lang="et-EE" sz="5100">
                <a:solidFill>
                  <a:srgbClr val="FFFFFF"/>
                </a:solidFill>
                <a:latin typeface="Arial Rounded MT Bold" panose="020F0704030504030204" pitchFamily="34" charset="0"/>
              </a:rPr>
              <a:t>2007. aasta uuring ja soovitused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07D8DE-DF67-4480-9F1F-1BD65AD8E2E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0963071" y="6227065"/>
            <a:ext cx="585799" cy="144552"/>
          </a:xfrm>
        </p:spPr>
        <p:txBody>
          <a:bodyPr anchor="t">
            <a:normAutofit fontScale="25000" lnSpcReduction="20000"/>
          </a:bodyPr>
          <a:lstStyle/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891FC-A9FC-8EA3-8F13-969EFE0A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00580"/>
            <a:ext cx="5216188" cy="66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B26B2-500A-C177-4AAC-32C83253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5" y="0"/>
            <a:ext cx="1126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13EA-B40B-4B7D-40B9-0499A675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2007.a. soovituste kokkuvõte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F790-678C-C72F-1272-8648CFF65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sz="2600" dirty="0">
                <a:latin typeface="Arial Rounded MT Bold" panose="020F0704030504030204" pitchFamily="34" charset="0"/>
              </a:rPr>
              <a:t>Lõpetada jääkmuda pumpamine tuhaväljadele ja asendada see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muda tihendamise ja kompostimisega</a:t>
            </a:r>
          </a:p>
          <a:p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Tuhavälja tiikide </a:t>
            </a:r>
            <a:r>
              <a:rPr lang="et-EE" sz="26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järk-järguline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kaotamine</a:t>
            </a:r>
            <a:r>
              <a:rPr lang="et-EE" sz="2600" dirty="0">
                <a:latin typeface="Arial Rounded MT Bold" panose="020F0704030504030204" pitchFamily="34" charset="0"/>
              </a:rPr>
              <a:t>: rajada alumisse tiiki tammid, mis kannavad veokeid ja seadisavad tiigi läbivoolu, hõlbustavad tiigi täitmist ja leevendavad lõhnaprobleeme.</a:t>
            </a:r>
          </a:p>
          <a:p>
            <a:r>
              <a:rPr lang="et-EE" sz="2600" dirty="0">
                <a:latin typeface="Arial Rounded MT Bold" panose="020F0704030504030204" pitchFamily="34" charset="0"/>
              </a:rPr>
              <a:t>Suviste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lõhnaprobleemide korral lisada aluselist suspensiooni</a:t>
            </a:r>
            <a:r>
              <a:rPr lang="et-EE" sz="26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t-EE" sz="2600" dirty="0">
                <a:latin typeface="Arial Rounded MT Bold" panose="020F0704030504030204" pitchFamily="34" charset="0"/>
              </a:rPr>
              <a:t>Muda tihendamise käivitumisel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lõpetada jääkaktiivmuda juhtimine eelsetititesse </a:t>
            </a:r>
            <a:r>
              <a:rPr lang="et-EE" sz="2600" dirty="0">
                <a:latin typeface="Arial Rounded MT Bold" panose="020F0704030504030204" pitchFamily="34" charset="0"/>
              </a:rPr>
              <a:t>ja </a:t>
            </a:r>
            <a:r>
              <a:rPr lang="et-EE" sz="2600" dirty="0" err="1">
                <a:latin typeface="Arial Rounded MT Bold" panose="020F0704030504030204" pitchFamily="34" charset="0"/>
              </a:rPr>
              <a:t>optimiseerida</a:t>
            </a:r>
            <a:r>
              <a:rPr lang="et-EE" sz="2600" dirty="0">
                <a:latin typeface="Arial Rounded MT Bold" panose="020F0704030504030204" pitchFamily="34" charset="0"/>
              </a:rPr>
              <a:t> pumpade tööd.</a:t>
            </a:r>
          </a:p>
          <a:p>
            <a:r>
              <a:rPr lang="et-EE" sz="2600" dirty="0">
                <a:latin typeface="Arial Rounded MT Bold" panose="020F0704030504030204" pitchFamily="34" charset="0"/>
              </a:rPr>
              <a:t>Rauaühendite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Fe(OH)</a:t>
            </a:r>
            <a:r>
              <a:rPr lang="et-EE" sz="2600" baseline="-25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, </a:t>
            </a:r>
            <a:r>
              <a:rPr lang="et-EE" sz="26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FeCl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t-EE" sz="2600" dirty="0">
                <a:latin typeface="Arial Rounded MT Bold" panose="020F0704030504030204" pitchFamily="34" charset="0"/>
              </a:rPr>
              <a:t>ja 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FeCl</a:t>
            </a:r>
            <a:r>
              <a:rPr lang="et-EE" sz="2600" baseline="-25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*H</a:t>
            </a:r>
            <a:r>
              <a:rPr lang="et-EE" sz="2600" baseline="-25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 </a:t>
            </a:r>
            <a:r>
              <a:rPr lang="et-EE" sz="2600" dirty="0">
                <a:latin typeface="Arial Rounded MT Bold" panose="020F0704030504030204" pitchFamily="34" charset="0"/>
              </a:rPr>
              <a:t>kasutamine on tülikas </a:t>
            </a:r>
            <a:r>
              <a:rPr lang="et-EE" sz="2600">
                <a:latin typeface="Arial Rounded MT Bold" panose="020F0704030504030204" pitchFamily="34" charset="0"/>
              </a:rPr>
              <a:t>ja kallis</a:t>
            </a:r>
            <a:r>
              <a:rPr lang="et-EE" sz="2600" dirty="0">
                <a:latin typeface="Arial Rounded MT Bold" panose="020F0704030504030204" pitchFamily="34" charset="0"/>
              </a:rPr>
              <a:t>, kuid erakorralistes olukordades siiski soovitatav.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443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479D3-EFA2-FD95-48DE-F620F7B0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84048"/>
            <a:ext cx="3429000" cy="187454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t-EE" sz="4000" dirty="0">
                <a:latin typeface="Arial Rounded MT Bold" panose="020F0704030504030204" pitchFamily="34" charset="0"/>
              </a:rPr>
              <a:t>Aluselises reovees</a:t>
            </a:r>
            <a:br>
              <a:rPr lang="et-EE" sz="4000" dirty="0">
                <a:latin typeface="Arial Rounded MT Bold" panose="020F0704030504030204" pitchFamily="34" charset="0"/>
              </a:rPr>
            </a:br>
            <a:r>
              <a:rPr lang="et-EE" sz="4000" dirty="0">
                <a:latin typeface="Arial Rounded MT Bold" panose="020F0704030504030204" pitchFamily="34" charset="0"/>
              </a:rPr>
              <a:t> (</a:t>
            </a:r>
            <a:r>
              <a:rPr lang="et-EE" sz="4000" dirty="0" err="1">
                <a:latin typeface="Arial Rounded MT Bold" panose="020F0704030504030204" pitchFamily="34" charset="0"/>
              </a:rPr>
              <a:t>pH</a:t>
            </a:r>
            <a:r>
              <a:rPr lang="et-EE" sz="4000" dirty="0">
                <a:latin typeface="Arial Rounded MT Bold" panose="020F0704030504030204" pitchFamily="34" charset="0"/>
              </a:rPr>
              <a:t> &gt; 9) </a:t>
            </a:r>
            <a:br>
              <a:rPr lang="et-EE" sz="4000" dirty="0">
                <a:latin typeface="Arial Rounded MT Bold" panose="020F0704030504030204" pitchFamily="34" charset="0"/>
              </a:rPr>
            </a:br>
            <a:r>
              <a:rPr lang="et-EE" sz="4000" dirty="0">
                <a:latin typeface="Arial Rounded MT Bold" panose="020F0704030504030204" pitchFamily="34" charset="0"/>
              </a:rPr>
              <a:t>H</a:t>
            </a:r>
            <a:r>
              <a:rPr lang="et-EE" sz="4000" baseline="-25000" dirty="0">
                <a:latin typeface="Arial Rounded MT Bold" panose="020F0704030504030204" pitchFamily="34" charset="0"/>
              </a:rPr>
              <a:t>2</a:t>
            </a:r>
            <a:r>
              <a:rPr lang="et-EE" sz="4000" dirty="0">
                <a:latin typeface="Arial Rounded MT Bold" panose="020F0704030504030204" pitchFamily="34" charset="0"/>
              </a:rPr>
              <a:t>S ei lõhna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4CE5-DE84-F93B-6003-B6A573A6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t-EE" sz="2400"/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AE4D0C2-AD23-E46C-059B-75FA9BE3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936" y="1099921"/>
            <a:ext cx="8098288" cy="5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DAC2-BAA0-89AA-E649-82DC0901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Reoveeproovide analüüsid ( EKUK, 2001)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832A2F-F25E-B014-9A70-31DAC80AD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58834"/>
              </p:ext>
            </p:extLst>
          </p:nvPr>
        </p:nvGraphicFramePr>
        <p:xfrm>
          <a:off x="995318" y="1928813"/>
          <a:ext cx="10835235" cy="458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14">
                  <a:extLst>
                    <a:ext uri="{9D8B030D-6E8A-4147-A177-3AD203B41FA5}">
                      <a16:colId xmlns:a16="http://schemas.microsoft.com/office/drawing/2014/main" val="925010338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634307852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879917725"/>
                    </a:ext>
                  </a:extLst>
                </a:gridCol>
                <a:gridCol w="1114325">
                  <a:extLst>
                    <a:ext uri="{9D8B030D-6E8A-4147-A177-3AD203B41FA5}">
                      <a16:colId xmlns:a16="http://schemas.microsoft.com/office/drawing/2014/main" val="232921267"/>
                    </a:ext>
                  </a:extLst>
                </a:gridCol>
                <a:gridCol w="1041130">
                  <a:extLst>
                    <a:ext uri="{9D8B030D-6E8A-4147-A177-3AD203B41FA5}">
                      <a16:colId xmlns:a16="http://schemas.microsoft.com/office/drawing/2014/main" val="751552020"/>
                    </a:ext>
                  </a:extLst>
                </a:gridCol>
                <a:gridCol w="1794469">
                  <a:extLst>
                    <a:ext uri="{9D8B030D-6E8A-4147-A177-3AD203B41FA5}">
                      <a16:colId xmlns:a16="http://schemas.microsoft.com/office/drawing/2014/main" val="1747307748"/>
                    </a:ext>
                  </a:extLst>
                </a:gridCol>
                <a:gridCol w="182757">
                  <a:extLst>
                    <a:ext uri="{9D8B030D-6E8A-4147-A177-3AD203B41FA5}">
                      <a16:colId xmlns:a16="http://schemas.microsoft.com/office/drawing/2014/main" val="1809773407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208146669"/>
                    </a:ext>
                  </a:extLst>
                </a:gridCol>
                <a:gridCol w="1377560">
                  <a:extLst>
                    <a:ext uri="{9D8B030D-6E8A-4147-A177-3AD203B41FA5}">
                      <a16:colId xmlns:a16="http://schemas.microsoft.com/office/drawing/2014/main" val="394159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Näitaja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Sisendid  </a:t>
                      </a:r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biopuhastisse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 ,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Väljund mg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Sisend biopuhastisse, kg/d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Väljund </a:t>
                      </a:r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biopuhastist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, kg/d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Väljund </a:t>
                      </a:r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biopuhastist</a:t>
                      </a:r>
                      <a:r>
                        <a:rPr lang="et-EE" dirty="0">
                          <a:latin typeface="Arial Rounded MT Bold" panose="020F0704030504030204" pitchFamily="34" charset="0"/>
                        </a:rPr>
                        <a:t>, 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Puhastuse tõhusus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Olme-reovesi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Tuha-väljadelt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err="1">
                          <a:latin typeface="Arial Rounded MT Bold" panose="020F0704030504030204" pitchFamily="34" charset="0"/>
                        </a:rPr>
                        <a:t>Tööstu-sest</a:t>
                      </a:r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dirty="0">
                          <a:latin typeface="Arial Rounded MT Bold" panose="020F0704030504030204" pitchFamily="34" charset="0"/>
                        </a:rPr>
                        <a:t>Arvutatud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latin typeface="Arial Rounded MT Bold" panose="020F0704030504030204" pitchFamily="34" charset="0"/>
                        </a:rPr>
                        <a:t>pH</a:t>
                      </a:r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BHT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6660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165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19100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Hõljum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4290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3555"/>
                  </a:ext>
                </a:extLst>
              </a:tr>
              <a:tr h="538134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0,19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1,2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21,3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puudub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5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6,6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t-EE" sz="1800" baseline="30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2-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290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8430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puudub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6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A9BC-6E7A-E26D-1483-01318541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FDEE-FF9D-6BDD-8FC5-8EA83FFE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Reoveeproovide analüüsid ( TTÜ, 2007)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F3971D-5A5F-CB63-AE1F-11C74820D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45971"/>
              </p:ext>
            </p:extLst>
          </p:nvPr>
        </p:nvGraphicFramePr>
        <p:xfrm>
          <a:off x="178026" y="1928813"/>
          <a:ext cx="11784232" cy="459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35">
                  <a:extLst>
                    <a:ext uri="{9D8B030D-6E8A-4147-A177-3AD203B41FA5}">
                      <a16:colId xmlns:a16="http://schemas.microsoft.com/office/drawing/2014/main" val="925010338"/>
                    </a:ext>
                  </a:extLst>
                </a:gridCol>
                <a:gridCol w="817296">
                  <a:extLst>
                    <a:ext uri="{9D8B030D-6E8A-4147-A177-3AD203B41FA5}">
                      <a16:colId xmlns:a16="http://schemas.microsoft.com/office/drawing/2014/main" val="6343078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31659718"/>
                    </a:ext>
                  </a:extLst>
                </a:gridCol>
                <a:gridCol w="898216">
                  <a:extLst>
                    <a:ext uri="{9D8B030D-6E8A-4147-A177-3AD203B41FA5}">
                      <a16:colId xmlns:a16="http://schemas.microsoft.com/office/drawing/2014/main" val="3472021424"/>
                    </a:ext>
                  </a:extLst>
                </a:gridCol>
                <a:gridCol w="895968">
                  <a:extLst>
                    <a:ext uri="{9D8B030D-6E8A-4147-A177-3AD203B41FA5}">
                      <a16:colId xmlns:a16="http://schemas.microsoft.com/office/drawing/2014/main" val="170409398"/>
                    </a:ext>
                  </a:extLst>
                </a:gridCol>
                <a:gridCol w="1358876">
                  <a:extLst>
                    <a:ext uri="{9D8B030D-6E8A-4147-A177-3AD203B41FA5}">
                      <a16:colId xmlns:a16="http://schemas.microsoft.com/office/drawing/2014/main" val="751552020"/>
                    </a:ext>
                  </a:extLst>
                </a:gridCol>
                <a:gridCol w="1320754">
                  <a:extLst>
                    <a:ext uri="{9D8B030D-6E8A-4147-A177-3AD203B41FA5}">
                      <a16:colId xmlns:a16="http://schemas.microsoft.com/office/drawing/2014/main" val="2027841713"/>
                    </a:ext>
                  </a:extLst>
                </a:gridCol>
                <a:gridCol w="1020678">
                  <a:extLst>
                    <a:ext uri="{9D8B030D-6E8A-4147-A177-3AD203B41FA5}">
                      <a16:colId xmlns:a16="http://schemas.microsoft.com/office/drawing/2014/main" val="1747307748"/>
                    </a:ext>
                  </a:extLst>
                </a:gridCol>
                <a:gridCol w="1544606">
                  <a:extLst>
                    <a:ext uri="{9D8B030D-6E8A-4147-A177-3AD203B41FA5}">
                      <a16:colId xmlns:a16="http://schemas.microsoft.com/office/drawing/2014/main" val="17410641"/>
                    </a:ext>
                  </a:extLst>
                </a:gridCol>
                <a:gridCol w="1020401">
                  <a:extLst>
                    <a:ext uri="{9D8B030D-6E8A-4147-A177-3AD203B41FA5}">
                      <a16:colId xmlns:a16="http://schemas.microsoft.com/office/drawing/2014/main" val="3235607640"/>
                    </a:ext>
                  </a:extLst>
                </a:gridCol>
                <a:gridCol w="1013902">
                  <a:extLst>
                    <a:ext uri="{9D8B030D-6E8A-4147-A177-3AD203B41FA5}">
                      <a16:colId xmlns:a16="http://schemas.microsoft.com/office/drawing/2014/main" val="394159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Näitaja,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Eelsetiti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 sete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Sisse-vool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 ülemisse tiiki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Sissevool alumisse tiiki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Alumise tiigi ülevool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Tiigi väljavool enne </a:t>
                      </a:r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biopuhastit</a:t>
                      </a:r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Eelsetiti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 ülevool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b="0" dirty="0">
                          <a:latin typeface="Arial Rounded MT Bold" panose="020F0704030504030204" pitchFamily="34" charset="0"/>
                        </a:rPr>
                        <a:t>Biopuhasti väljavool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Jääkmuda (tagastusmuda)</a:t>
                      </a:r>
                      <a:endParaRPr lang="et-EE" sz="1200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Tehasest tulev vesi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Puhastisse sisenev vesi peale </a:t>
                      </a:r>
                      <a:r>
                        <a:rPr lang="et-EE" sz="1200" dirty="0" err="1">
                          <a:latin typeface="Arial Rounded MT Bold" panose="020F0704030504030204" pitchFamily="34" charset="0"/>
                        </a:rPr>
                        <a:t>neutrali-seerimist</a:t>
                      </a:r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  <a:p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nr skeemil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8</a:t>
                      </a:r>
                      <a:endParaRPr lang="et-EE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9</a:t>
                      </a:r>
                      <a:endParaRPr lang="et-EE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10</a:t>
                      </a:r>
                      <a:endParaRPr lang="et-EE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latin typeface="Arial Rounded MT Bold" panose="020F0704030504030204" pitchFamily="34" charset="0"/>
                        </a:rPr>
                        <a:t>pH</a:t>
                      </a:r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9,95</a:t>
                      </a:r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10,20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6,80</a:t>
                      </a:r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BHT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Hõljum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>
                          <a:latin typeface="Arial Rounded MT Bold" panose="020F0704030504030204" pitchFamily="34" charset="0"/>
                        </a:rPr>
                        <a:t>4350</a:t>
                      </a:r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3555"/>
                  </a:ext>
                </a:extLst>
              </a:tr>
              <a:tr h="538134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5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t-EE" sz="1800" baseline="30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2-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0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31FCE-9560-6CD0-AB80-07170F50A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83E4-6D78-CED2-9EA9-45E043BD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err="1">
                <a:latin typeface="Arial Rounded MT Bold" panose="020F0704030504030204" pitchFamily="34" charset="0"/>
              </a:rPr>
              <a:t>Eelsetitist</a:t>
            </a:r>
            <a:r>
              <a:rPr lang="et-EE" sz="4000" dirty="0">
                <a:latin typeface="Arial Rounded MT Bold" panose="020F0704030504030204" pitchFamily="34" charset="0"/>
              </a:rPr>
              <a:t> tuhaväljale suunatava muda analüüsid ( TTÜ, 2007)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87DB52-4EC2-428E-1EDE-D44D20DCA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718944"/>
              </p:ext>
            </p:extLst>
          </p:nvPr>
        </p:nvGraphicFramePr>
        <p:xfrm>
          <a:off x="950814" y="1928813"/>
          <a:ext cx="10248564" cy="377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457">
                  <a:extLst>
                    <a:ext uri="{9D8B030D-6E8A-4147-A177-3AD203B41FA5}">
                      <a16:colId xmlns:a16="http://schemas.microsoft.com/office/drawing/2014/main" val="925010338"/>
                    </a:ext>
                  </a:extLst>
                </a:gridCol>
                <a:gridCol w="1859286">
                  <a:extLst>
                    <a:ext uri="{9D8B030D-6E8A-4147-A177-3AD203B41FA5}">
                      <a16:colId xmlns:a16="http://schemas.microsoft.com/office/drawing/2014/main" val="634307852"/>
                    </a:ext>
                  </a:extLst>
                </a:gridCol>
                <a:gridCol w="2080191">
                  <a:extLst>
                    <a:ext uri="{9D8B030D-6E8A-4147-A177-3AD203B41FA5}">
                      <a16:colId xmlns:a16="http://schemas.microsoft.com/office/drawing/2014/main" val="4031659718"/>
                    </a:ext>
                  </a:extLst>
                </a:gridCol>
                <a:gridCol w="2043372">
                  <a:extLst>
                    <a:ext uri="{9D8B030D-6E8A-4147-A177-3AD203B41FA5}">
                      <a16:colId xmlns:a16="http://schemas.microsoft.com/office/drawing/2014/main" val="3472021424"/>
                    </a:ext>
                  </a:extLst>
                </a:gridCol>
                <a:gridCol w="2038258">
                  <a:extLst>
                    <a:ext uri="{9D8B030D-6E8A-4147-A177-3AD203B41FA5}">
                      <a16:colId xmlns:a16="http://schemas.microsoft.com/office/drawing/2014/main" val="170409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Näitaja, mg/l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27. november 2001.</a:t>
                      </a:r>
                      <a:r>
                        <a:rPr lang="et-EE" sz="1200">
                          <a:latin typeface="Arial Rounded MT Bold" panose="020F0704030504030204" pitchFamily="34" charset="0"/>
                        </a:rPr>
                        <a:t>a. (</a:t>
                      </a:r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EKUK?)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18. aprill 2007 (TTÜ)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t-EE" sz="10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11.58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12.10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13.203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dirty="0">
                          <a:latin typeface="Arial Rounded MT Bold" panose="020F0704030504030204" pitchFamily="34" charset="0"/>
                        </a:rPr>
                        <a:t>Kell 11.304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latin typeface="Arial Rounded MT Bold" panose="020F0704030504030204" pitchFamily="34" charset="0"/>
                        </a:rPr>
                        <a:t>pH</a:t>
                      </a:r>
                      <a:endParaRPr lang="et-EE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8,95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8,85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7,95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BHT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Hõljum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43555"/>
                  </a:ext>
                </a:extLst>
              </a:tr>
              <a:tr h="538134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Püld</a:t>
                      </a:r>
                      <a:endParaRPr lang="et-EE" sz="1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5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Nüld</a:t>
                      </a: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t-EE" sz="1800" baseline="30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2-</a:t>
                      </a:r>
                      <a:r>
                        <a:rPr lang="et-EE" sz="1800" baseline="-25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04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C028-0BF8-6E78-3F03-6A025D0B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Arvamushinnangul kasutatud allikad: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5CD9-6673-2455-43EC-A6AF14EC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>
                <a:latin typeface="Arial Rounded MT Bold" panose="020F0704030504030204" pitchFamily="34" charset="0"/>
              </a:rPr>
              <a:t>OÜ </a:t>
            </a:r>
            <a:r>
              <a:rPr lang="et-EE" dirty="0" err="1">
                <a:latin typeface="Arial Rounded MT Bold" panose="020F0704030504030204" pitchFamily="34" charset="0"/>
              </a:rPr>
              <a:t>Vetepere</a:t>
            </a:r>
            <a:r>
              <a:rPr lang="et-EE" dirty="0">
                <a:latin typeface="Arial Rounded MT Bold" panose="020F0704030504030204" pitchFamily="34" charset="0"/>
              </a:rPr>
              <a:t>, 2025. Eksperdi arvamus AS HORIZON reovee puhastamise ja reoveesette käitlemise kohta, Pudisoo, 2025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Lisa 1. Heitvee kontrollseire Harjumaal aastal 2001. HORIZON AS ja Kehra heitvee mõõtmised . Eesti Keskkonnauuringute Keskus, Töö nr. 2001/52. Tallinn, 2001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OÜ Ehitusekspert. Kehra prügila kompleksi sulgemise projekt. Tallinn, september 2003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Urve Raidma: kohapealne suuline info, 2007</a:t>
            </a:r>
          </a:p>
          <a:p>
            <a:r>
              <a:rPr lang="et-EE" dirty="0">
                <a:latin typeface="Arial Rounded MT Bold" panose="020F0704030504030204" pitchFamily="34" charset="0"/>
              </a:rPr>
              <a:t>Olev Sokk, Katrin </a:t>
            </a:r>
            <a:r>
              <a:rPr lang="et-EE" dirty="0" err="1">
                <a:latin typeface="Arial Rounded MT Bold" panose="020F0704030504030204" pitchFamily="34" charset="0"/>
              </a:rPr>
              <a:t>Kuslap</a:t>
            </a:r>
            <a:r>
              <a:rPr lang="et-EE" dirty="0">
                <a:latin typeface="Arial Rounded MT Bold" panose="020F0704030504030204" pitchFamily="34" charset="0"/>
              </a:rPr>
              <a:t> ja Virve Pall. Reovee proovide (18. aprill 2007.a.) analüüsid TTÜ keskkonnatehnika instituudi veelaboris.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188361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486</Words>
  <Application>Microsoft Office PowerPoint</Application>
  <PresentationFormat>Widescreen</PresentationFormat>
  <Paragraphs>191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The Hand Bold</vt:lpstr>
      <vt:lpstr>The Serif Hand Black</vt:lpstr>
      <vt:lpstr>SketchyVTI</vt:lpstr>
      <vt:lpstr>HORIZON Tselluloosi ja Paberi AS </vt:lpstr>
      <vt:lpstr>Olev Sokk:  2007. aasta uuring ja soovitused </vt:lpstr>
      <vt:lpstr>PowerPoint Presentation</vt:lpstr>
      <vt:lpstr>2007.a. soovituste kokkuvõte</vt:lpstr>
      <vt:lpstr>Aluselises reovees  (pH &gt; 9)  H2S ei lõhna</vt:lpstr>
      <vt:lpstr>Reoveeproovide analüüsid ( EKUK, 2001)</vt:lpstr>
      <vt:lpstr>Reoveeproovide analüüsid ( TTÜ, 2007)</vt:lpstr>
      <vt:lpstr>Eelsetitist tuhaväljale suunatava muda analüüsid ( TTÜ, 2007)</vt:lpstr>
      <vt:lpstr>Arvamushinnangul kasutatud allikad: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Maret Merisaar</dc:creator>
  <cp:lastModifiedBy>Maret Merisaar</cp:lastModifiedBy>
  <cp:revision>37</cp:revision>
  <cp:lastPrinted>2025-01-09T22:47:16Z</cp:lastPrinted>
  <dcterms:created xsi:type="dcterms:W3CDTF">2025-01-08T19:01:42Z</dcterms:created>
  <dcterms:modified xsi:type="dcterms:W3CDTF">2025-01-16T20:07:03Z</dcterms:modified>
</cp:coreProperties>
</file>