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sldIdLst>
    <p:sldId id="256" r:id="rId2"/>
    <p:sldId id="257" r:id="rId3"/>
    <p:sldId id="264" r:id="rId4"/>
    <p:sldId id="265" r:id="rId5"/>
    <p:sldId id="259" r:id="rId6"/>
    <p:sldId id="266" r:id="rId7"/>
    <p:sldId id="267" r:id="rId8"/>
    <p:sldId id="268" r:id="rId9"/>
    <p:sldId id="269" r:id="rId10"/>
    <p:sldId id="270" r:id="rId11"/>
    <p:sldId id="271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14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itel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t-EE"/>
              <a:t>Klõpsake juhteksemplari pealkirja laadi redigeerimiseks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/>
              <a:t>Klõpsake juhteksemplari alapealkirja laadi redigeerimiseks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12068-37CD-451C-BB17-4F3C54FB5ECB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6D31F-931B-4938-A710-113467485B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797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ldiallkirjaga panoraam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t-EE"/>
              <a:t>Klõpsake juhteksemplari pealkirja laadi redigeerimiseks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t-EE"/>
              <a:t>Pildi lisamiseks klõpsake ikooni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12068-37CD-451C-BB17-4F3C54FB5ECB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6D31F-931B-4938-A710-113467485B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072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alkiri ja pildiall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t-EE"/>
              <a:t>Klõpsake juhteksemplari pealkirja laadi redigeerimiseks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12068-37CD-451C-BB17-4F3C54FB5ECB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6D31F-931B-4938-A710-113467485B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3642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iteallkirjaga tsita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t-EE"/>
              <a:t>Klõpsake juhteksemplari pealkirja laadi redigeerimiseks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t-EE"/>
              <a:t>Klõpsake juhteksemplari tekstilaadide redigeerimiseks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12068-37CD-451C-BB17-4F3C54FB5ECB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6D31F-931B-4938-A710-113467485B13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67348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siitka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t-EE"/>
              <a:t>Klõpsake juhteksemplari pealkirja laadi redigeerimiseks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12068-37CD-451C-BB17-4F3C54FB5ECB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6D31F-931B-4938-A710-113467485B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750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veerg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t-EE"/>
              <a:t>Klõpsake juhteksemplari pealkirja laadi redigeerimiseks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12068-37CD-451C-BB17-4F3C54FB5ECB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6D31F-931B-4938-A710-113467485B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2975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ldiveerg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t-EE"/>
              <a:t>Klõpsake juhteksemplari pealkirja laadi redigeerimiseks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t-EE"/>
              <a:t>Pildi lisamiseks klõpsake ikooni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t-EE"/>
              <a:t>Pildi lisamiseks klõpsake ikooni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t-EE"/>
              <a:t>Pildi lisamiseks klõpsake ikooni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12068-37CD-451C-BB17-4F3C54FB5ECB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6D31F-931B-4938-A710-113467485B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6560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itel ja vertikaal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Klõpsake juhteksemplari pealkirja laadi redigeerimiseks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12068-37CD-451C-BB17-4F3C54FB5ECB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6D31F-931B-4938-A710-113467485B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8022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altiitel ja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t-EE"/>
              <a:t>Klõpsake juhteksemplari pealkirja laadi redigeerimiseks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12068-37CD-451C-BB17-4F3C54FB5ECB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6D31F-931B-4938-A710-113467485B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315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ealkiri j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Klõpsake juhteksemplari pealkirja laadi redigeerimiseks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12068-37CD-451C-BB17-4F3C54FB5ECB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6D31F-931B-4938-A710-113467485B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45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Jaotise pä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t-EE"/>
              <a:t>Klõpsake juhteksemplari pealkirja laadi redigeerimiseks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12068-37CD-451C-BB17-4F3C54FB5ECB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6D31F-931B-4938-A710-113467485B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333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Klõpsake juhteksemplari pealkirja laadi redigeerimiseks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12068-37CD-451C-BB17-4F3C54FB5ECB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6D31F-931B-4938-A710-113467485B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129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õrd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t-EE"/>
              <a:t>Klõpsake juhteksemplari pealkirja laadi redigeerimiseks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12068-37CD-451C-BB17-4F3C54FB5ECB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6D31F-931B-4938-A710-113467485B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046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inult peal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Klõpsake juhteksemplari pealkirja laadi redigeerimiseks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12068-37CD-451C-BB17-4F3C54FB5ECB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6D31F-931B-4938-A710-113467485B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26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ü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12068-37CD-451C-BB17-4F3C54FB5ECB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6D31F-931B-4938-A710-113467485B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295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ealdiseg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t-EE"/>
              <a:t>Klõpsake juhteksemplari pealkirja laadi redigeerimiseks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12068-37CD-451C-BB17-4F3C54FB5ECB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6D31F-931B-4938-A710-113467485B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11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ldiallkirjaga 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t-EE"/>
              <a:t>Klõpsake juhteksemplari pealkirja laadi redigeerimiseks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t-EE"/>
              <a:t>Pildi lisamiseks klõpsake ikooni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12068-37CD-451C-BB17-4F3C54FB5ECB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6D31F-931B-4938-A710-113467485B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482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t-EE"/>
              <a:t>Klõpsake juhteksemplari pealkirja laadi redigeerimiseks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37012068-37CD-451C-BB17-4F3C54FB5ECB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26D31F-931B-4938-A710-113467485B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768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619126"/>
            <a:ext cx="8825658" cy="4158256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90000"/>
          </a:bodyPr>
          <a:lstStyle/>
          <a:p>
            <a:r>
              <a:rPr lang="et-EE" dirty="0"/>
              <a:t>Väga lühike ülevaade Kehra linna  ühiskanalisatsiooni reoveepuhastist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t-EE" dirty="0"/>
              <a:t>Sven Otsmaa</a:t>
            </a:r>
          </a:p>
          <a:p>
            <a:r>
              <a:rPr lang="et-EE" dirty="0"/>
              <a:t>Eesti Veeühingu Talveseminar</a:t>
            </a:r>
          </a:p>
          <a:p>
            <a:r>
              <a:rPr lang="et-EE" dirty="0"/>
              <a:t>10.01.2025</a:t>
            </a:r>
          </a:p>
        </p:txBody>
      </p:sp>
    </p:spTree>
    <p:extLst>
      <p:ext uri="{BB962C8B-B14F-4D97-AF65-F5344CB8AC3E}">
        <p14:creationId xmlns:p14="http://schemas.microsoft.com/office/powerpoint/2010/main" val="21099462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 descr="Pilt, millel on kujutatud maapind, õues, taevas, tänav&#10;&#10;Kirjeldus on genereeritud automaatselt">
            <a:extLst>
              <a:ext uri="{FF2B5EF4-FFF2-40B4-BE49-F238E27FC236}">
                <a16:creationId xmlns:a16="http://schemas.microsoft.com/office/drawing/2014/main" id="{2154F4A5-14ED-D289-9A6A-346D726171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6526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049F19C5-CF73-510F-3CFB-992652933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826" y="1533525"/>
            <a:ext cx="9094788" cy="2038350"/>
          </a:xfrm>
        </p:spPr>
        <p:txBody>
          <a:bodyPr/>
          <a:lstStyle/>
          <a:p>
            <a:pPr algn="ctr"/>
            <a:r>
              <a:rPr lang="et-EE" sz="4800" b="1" dirty="0"/>
              <a:t>SUUR TÄNU KUULAMAST!</a:t>
            </a:r>
          </a:p>
        </p:txBody>
      </p:sp>
    </p:spTree>
    <p:extLst>
      <p:ext uri="{BB962C8B-B14F-4D97-AF65-F5344CB8AC3E}">
        <p14:creationId xmlns:p14="http://schemas.microsoft.com/office/powerpoint/2010/main" val="2421729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03225"/>
            <a:ext cx="10789024" cy="1732616"/>
          </a:xfrm>
          <a:solidFill>
            <a:schemeClr val="bg2"/>
          </a:solidFill>
          <a:ln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t-EE" b="1" dirty="0"/>
              <a:t>Kehra linna </a:t>
            </a:r>
            <a:r>
              <a:rPr lang="et-EE" b="1" dirty="0" err="1"/>
              <a:t>munitsipaalreoveepuhasti</a:t>
            </a:r>
            <a:r>
              <a:rPr lang="et-EE" b="1" dirty="0"/>
              <a:t> vs Kehra Paberivabriku (ametliku nimega </a:t>
            </a:r>
            <a:r>
              <a:rPr lang="en-US" b="1" dirty="0"/>
              <a:t>Horizon Pulp and Paper Ltd</a:t>
            </a:r>
            <a:r>
              <a:rPr lang="et-EE" b="1" dirty="0"/>
              <a:t> reoveepuhasti)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54413"/>
            <a:ext cx="10515600" cy="4351338"/>
          </a:xfr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endParaRPr lang="et-EE" dirty="0"/>
          </a:p>
          <a:p>
            <a:pPr>
              <a:buFont typeface="Wingdings" panose="05000000000000000000" pitchFamily="2" charset="2"/>
              <a:buChar char="q"/>
            </a:pPr>
            <a:r>
              <a:rPr lang="et-EE" sz="3200" dirty="0"/>
              <a:t>Ühiskanalisatsiooni reoveepuhasti aastane reovee vooluhulk ehk puhastatav heitvesi moodustab: 211 032 m</a:t>
            </a:r>
            <a:r>
              <a:rPr lang="et-EE" sz="3200" baseline="30000" dirty="0"/>
              <a:t>3</a:t>
            </a:r>
            <a:r>
              <a:rPr lang="et-EE" sz="3200" dirty="0"/>
              <a:t>/a ehk 578 </a:t>
            </a:r>
            <a:r>
              <a:rPr kumimoji="0" lang="et-EE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et-EE" sz="32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t-EE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/d (võrdluseks vee aastane müük Kehra, Lehtmetsa ja Ülejõe külade peale kokku ~ 115 000 m</a:t>
            </a:r>
            <a:r>
              <a:rPr kumimoji="0" lang="et-EE" sz="32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t-EE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/a;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t-EE" sz="3200" dirty="0" err="1">
                <a:latin typeface="Calibri" panose="020F0502020204030204"/>
              </a:rPr>
              <a:t>Horizoni</a:t>
            </a:r>
            <a:r>
              <a:rPr lang="et-EE" sz="3200" dirty="0">
                <a:latin typeface="Calibri" panose="020F0502020204030204"/>
              </a:rPr>
              <a:t> reoveepuhastit läbib aastas: 2 374 353 </a:t>
            </a:r>
            <a:r>
              <a:rPr kumimoji="0" lang="et-EE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et-EE" sz="32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t-EE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/a ehk 6505 m</a:t>
            </a:r>
            <a:r>
              <a:rPr kumimoji="0" lang="et-EE" sz="32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t-EE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/d;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t-EE" sz="3200" dirty="0">
                <a:latin typeface="Calibri" panose="020F0502020204030204"/>
              </a:rPr>
              <a:t>Kehra linna reoveepuhasti teenindab ka </a:t>
            </a:r>
            <a:r>
              <a:rPr lang="et-EE" sz="3200" dirty="0" err="1">
                <a:latin typeface="Calibri" panose="020F0502020204030204"/>
              </a:rPr>
              <a:t>lähinaabruse</a:t>
            </a:r>
            <a:r>
              <a:rPr lang="et-EE" sz="3200" dirty="0">
                <a:latin typeface="Calibri" panose="020F0502020204030204"/>
              </a:rPr>
              <a:t> Lehtmetsa ja Ülejõe külasid (vt järgmine slaid)  </a:t>
            </a:r>
            <a:endParaRPr lang="en-GB" sz="3200" dirty="0"/>
          </a:p>
          <a:p>
            <a:pPr marL="0" indent="0">
              <a:buNone/>
            </a:pPr>
            <a:r>
              <a:rPr lang="en-GB" dirty="0"/>
              <a:t> </a:t>
            </a:r>
          </a:p>
          <a:p>
            <a:pPr marL="0" indent="0">
              <a:buNone/>
            </a:pPr>
            <a:endParaRPr lang="en-GB" dirty="0"/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3436684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lt 4">
            <a:extLst>
              <a:ext uri="{FF2B5EF4-FFF2-40B4-BE49-F238E27FC236}">
                <a16:creationId xmlns:a16="http://schemas.microsoft.com/office/drawing/2014/main" id="{B024F582-2287-4772-94CD-D4EAD3DDE1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2463" y="0"/>
            <a:ext cx="49870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731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>
            <a:extLst>
              <a:ext uri="{FF2B5EF4-FFF2-40B4-BE49-F238E27FC236}">
                <a16:creationId xmlns:a16="http://schemas.microsoft.com/office/drawing/2014/main" id="{2E63605D-41B0-25EE-3D61-75927C498B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588" y="0"/>
            <a:ext cx="93668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081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et-EE" sz="4000" b="1" dirty="0"/>
              <a:t>Reoveepuhasti tehnoloogia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54413"/>
            <a:ext cx="10515600" cy="4351338"/>
          </a:xfrm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>
            <a:normAutofit fontScale="77500" lnSpcReduction="20000"/>
          </a:bodyPr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et-EE" sz="3200" dirty="0"/>
              <a:t>Uus reoveepuhasti rajati 2011. aastal. Osaliselt renoveeritud 2018. a ja 2023. 2023. a paigaldati tänane automaatvõre (kruvivõre); 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t-EE" sz="3200" dirty="0"/>
              <a:t>Tegemist on klassikalise läbivoolu bioloogilise aktiivmudapuhastiga;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t-EE" sz="3200" dirty="0"/>
              <a:t>Puhasti mehaaniline osa koosneb kruvivõrest ja liivapüünisest ja möödavoolu juhtudeks paigaldatud käsivõrest.  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t-EE" sz="3200" dirty="0"/>
              <a:t>reoveepuhasti tehnoloogiline protsess koosneb kolmest paralleelsest liinist ja tehnoloogiline skeem kolmest puhastusprotsessi tsoonist ehk etapist: anaeroobsest, </a:t>
            </a:r>
            <a:r>
              <a:rPr lang="et-EE" sz="3200" dirty="0" err="1"/>
              <a:t>anoksilisest</a:t>
            </a:r>
            <a:r>
              <a:rPr lang="et-EE" sz="3200" dirty="0"/>
              <a:t> ja aeratsioonitsoonist, millele järgneb </a:t>
            </a:r>
            <a:r>
              <a:rPr lang="et-EE" sz="3200" dirty="0" err="1"/>
              <a:t>järelsetiti</a:t>
            </a:r>
            <a:r>
              <a:rPr lang="et-EE" sz="3200" dirty="0"/>
              <a:t>.</a:t>
            </a:r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6487047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7B2912-96C6-1F31-B294-F6358A281D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31E9-CC82-A204-A2E9-62F37B540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3125"/>
          </a:xfr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et-EE" dirty="0"/>
              <a:t>Reoveepuhasti tehnoloogia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A77A9-DDB4-FB71-DF68-1C458762B1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7326"/>
            <a:ext cx="10515600" cy="5524500"/>
          </a:xfrm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>
            <a:normAutofit fontScale="25000" lnSpcReduction="20000"/>
          </a:bodyPr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et-EE" sz="9600" dirty="0"/>
              <a:t>reoveepuhasti reostuskoormuseks on projekti järgi 4500 </a:t>
            </a:r>
            <a:r>
              <a:rPr lang="et-EE" sz="9600" dirty="0" err="1"/>
              <a:t>ie</a:t>
            </a:r>
            <a:r>
              <a:rPr lang="et-EE" sz="9600" dirty="0"/>
              <a:t>/d – puhasti koosneb kolmest paralleelsest liinist a`1500 </a:t>
            </a:r>
            <a:r>
              <a:rPr lang="et-EE" sz="9600" dirty="0" err="1"/>
              <a:t>ie</a:t>
            </a:r>
            <a:r>
              <a:rPr lang="et-EE" sz="9600" dirty="0"/>
              <a:t>/d; 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t-EE" sz="9600" dirty="0" err="1"/>
              <a:t>Qproj</a:t>
            </a:r>
            <a:r>
              <a:rPr lang="et-EE" sz="9600" dirty="0"/>
              <a:t> = 900 m³/d, </a:t>
            </a:r>
            <a:r>
              <a:rPr lang="et-EE" sz="9600" dirty="0" err="1"/>
              <a:t>Rproj</a:t>
            </a:r>
            <a:r>
              <a:rPr lang="et-EE" sz="9600" dirty="0"/>
              <a:t> = 315 kg BHT</a:t>
            </a:r>
            <a:r>
              <a:rPr lang="et-EE" sz="9600" baseline="-25000" dirty="0"/>
              <a:t>7</a:t>
            </a:r>
            <a:r>
              <a:rPr lang="et-EE" sz="9600" dirty="0"/>
              <a:t>/d</a:t>
            </a:r>
            <a:r>
              <a:rPr lang="et-EE" sz="11200" dirty="0"/>
              <a:t>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t-EE" sz="8800" b="0" i="0" dirty="0">
                <a:effectLst/>
              </a:rPr>
              <a:t>Reoveekäitluse aktiivmudaprotsess koosneb kolmest paralleelsest bioloogilise puhastuse etapist (mahutist):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t-EE" sz="8800" b="0" i="0" dirty="0">
                <a:effectLst/>
              </a:rPr>
              <a:t>esimeses, anaeroobses staadiumis, segatakse sisenev reovesi ja tagastusmuda ning seotakse bakterimassi suur osa fosforist;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t-EE" sz="8800" b="0" i="0" dirty="0">
                <a:effectLst/>
              </a:rPr>
              <a:t>teises, </a:t>
            </a:r>
            <a:r>
              <a:rPr lang="et-EE" sz="8800" b="0" i="0" dirty="0" err="1">
                <a:effectLst/>
              </a:rPr>
              <a:t>anoksilises</a:t>
            </a:r>
            <a:r>
              <a:rPr lang="et-EE" sz="8800" b="0" i="0" dirty="0">
                <a:effectLst/>
              </a:rPr>
              <a:t> staadiumis, toimub reovee lämmastikusisalduse vähenemine </a:t>
            </a:r>
            <a:r>
              <a:rPr lang="et-EE" sz="8800" b="0" i="0" dirty="0" err="1">
                <a:effectLst/>
              </a:rPr>
              <a:t>denitrifikatsiooniprotsessi</a:t>
            </a:r>
            <a:r>
              <a:rPr lang="et-EE" sz="8800" b="0" i="0" dirty="0">
                <a:effectLst/>
              </a:rPr>
              <a:t> tulemusena (gaasiline lämmastik lendub);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t-EE" sz="8800" b="0" i="0" dirty="0">
                <a:effectLst/>
              </a:rPr>
              <a:t>kolmandas, aktiivmuda </a:t>
            </a:r>
            <a:r>
              <a:rPr lang="et-EE" sz="8800" b="0" i="0" dirty="0" err="1">
                <a:effectLst/>
              </a:rPr>
              <a:t>aereerimise</a:t>
            </a:r>
            <a:r>
              <a:rPr lang="et-EE" sz="8800" b="0" i="0" dirty="0">
                <a:effectLst/>
              </a:rPr>
              <a:t> staadiumis, toimub aktiivmuda ja reovee segu õhustamine ning reoainete aeroobne lagundamine;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t-EE" sz="8800" b="0" i="0" dirty="0">
                <a:effectLst/>
              </a:rPr>
              <a:t>- </a:t>
            </a:r>
            <a:r>
              <a:rPr lang="et-EE" sz="8800" b="0" i="0" dirty="0" err="1">
                <a:effectLst/>
              </a:rPr>
              <a:t>järelsetitis</a:t>
            </a:r>
            <a:r>
              <a:rPr lang="et-EE" sz="8800" b="0" i="0" dirty="0">
                <a:effectLst/>
              </a:rPr>
              <a:t> toimub aktiivmuda settimine, liigse aktiivmuda eraldamine protsessist ja ringlusmuda tagasipumpamine puhastusprotsessi.</a:t>
            </a:r>
            <a:r>
              <a:rPr lang="et-EE" sz="8800" dirty="0"/>
              <a:t> </a:t>
            </a:r>
            <a:br>
              <a:rPr lang="et-EE" sz="8800" dirty="0"/>
            </a:br>
            <a:endParaRPr lang="et-EE" sz="8800" dirty="0"/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2575160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D52C94-9A67-19FC-F5DB-ED5B44DFE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80DF4-0C51-204F-A9FE-DCC20F1EC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3125"/>
          </a:xfr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et-EE" dirty="0"/>
              <a:t>Reoveepuhasti tehnoloogia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653E86-C859-1057-02B7-15C668F599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7326"/>
            <a:ext cx="10515600" cy="5333999"/>
          </a:xfrm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>
            <a:normAutofit fontScale="85000" lnSpcReduction="10000"/>
          </a:bodyPr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et-EE" sz="3200" dirty="0"/>
              <a:t>Tehnoloogilise protsessi mahutid on betoonist;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t-EE" sz="3200" dirty="0"/>
              <a:t>Kõik seadmed paiknevad hoones;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t-EE" sz="3200" b="0" i="0" dirty="0">
                <a:effectLst/>
              </a:rPr>
              <a:t>Fosforiärastus toimub kas bioloogiliselt või kemikaali PIX doseerimise teel. Kemikaali doseeritakse protsessi algusesse</a:t>
            </a:r>
            <a:r>
              <a:rPr lang="et-EE" sz="3200" dirty="0">
                <a:latin typeface="Times New Roman" panose="02020603050405020304" pitchFamily="18" charset="0"/>
              </a:rPr>
              <a:t>;</a:t>
            </a:r>
            <a:endParaRPr lang="et-EE" sz="3200" b="0" i="0" dirty="0">
              <a:effectLst/>
              <a:latin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q"/>
            </a:pPr>
            <a:r>
              <a:rPr lang="et-EE" sz="3200" dirty="0"/>
              <a:t> </a:t>
            </a:r>
            <a:r>
              <a:rPr lang="et-EE" sz="3200" b="0" i="0" dirty="0">
                <a:effectLst/>
              </a:rPr>
              <a:t>Lämmastiku ärastamiseks kasutatakse bioloogilist DND-protsessi (</a:t>
            </a:r>
            <a:r>
              <a:rPr lang="et-EE" sz="3200" b="0" i="0" dirty="0" err="1">
                <a:effectLst/>
              </a:rPr>
              <a:t>denitrifikatsioon-nitrifikatsioon-denitrifikatsioon</a:t>
            </a:r>
            <a:r>
              <a:rPr lang="et-EE" sz="3200" b="0" i="0" dirty="0">
                <a:effectLst/>
              </a:rPr>
              <a:t>);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t-EE" sz="3200" dirty="0"/>
              <a:t>Kehra linna reoveepuhasti juurde on rajatud suhteliselt primitiivne </a:t>
            </a:r>
            <a:r>
              <a:rPr lang="et-EE" sz="3200" dirty="0" err="1"/>
              <a:t>purgla</a:t>
            </a:r>
            <a:r>
              <a:rPr lang="et-EE" sz="3200" dirty="0"/>
              <a:t>, mille väljaulatuvasse voolikusse purgitakse valla kogumismahutitest kogutud reovett, mis suunatakse kogumismahuti kaudu otse automaatvõrele.</a:t>
            </a:r>
          </a:p>
          <a:p>
            <a:pPr marL="0" indent="0" algn="just">
              <a:buNone/>
            </a:pPr>
            <a:br>
              <a:rPr lang="et-EE" dirty="0"/>
            </a:br>
            <a:br>
              <a:rPr lang="et-EE" dirty="0"/>
            </a:br>
            <a:endParaRPr lang="et-EE" dirty="0"/>
          </a:p>
          <a:p>
            <a:pPr>
              <a:buFont typeface="Wingdings" panose="05000000000000000000" pitchFamily="2" charset="2"/>
              <a:buChar char="q"/>
            </a:pPr>
            <a:endParaRPr lang="et-EE" dirty="0"/>
          </a:p>
          <a:p>
            <a:pPr>
              <a:buFont typeface="Wingdings" panose="05000000000000000000" pitchFamily="2" charset="2"/>
              <a:buChar char="q"/>
            </a:pP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658638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>
            <a:extLst>
              <a:ext uri="{FF2B5EF4-FFF2-40B4-BE49-F238E27FC236}">
                <a16:creationId xmlns:a16="http://schemas.microsoft.com/office/drawing/2014/main" id="{AC501AB3-E672-CBFA-86CA-CE0F2B307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4991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>
            <a:extLst>
              <a:ext uri="{FF2B5EF4-FFF2-40B4-BE49-F238E27FC236}">
                <a16:creationId xmlns:a16="http://schemas.microsoft.com/office/drawing/2014/main" id="{E313DCC6-75CB-F88C-4364-AE59EC5361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24586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on">
  <a:themeElements>
    <a:clrScheme name="Io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1227</TotalTime>
  <Words>359</Words>
  <Application>Microsoft Office PowerPoint</Application>
  <PresentationFormat>Widescreen</PresentationFormat>
  <Paragraphs>31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Calibri</vt:lpstr>
      <vt:lpstr>Century Gothic</vt:lpstr>
      <vt:lpstr>Times New Roman</vt:lpstr>
      <vt:lpstr>Wingdings</vt:lpstr>
      <vt:lpstr>Wingdings 3</vt:lpstr>
      <vt:lpstr>Ioon</vt:lpstr>
      <vt:lpstr>Väga lühike ülevaade Kehra linna  ühiskanalisatsiooni reoveepuhastist</vt:lpstr>
      <vt:lpstr>Kehra linna munitsipaalreoveepuhasti vs Kehra Paberivabriku (ametliku nimega Horizon Pulp and Paper Ltd reoveepuhasti)</vt:lpstr>
      <vt:lpstr>PowerPoint Presentation</vt:lpstr>
      <vt:lpstr>PowerPoint Presentation</vt:lpstr>
      <vt:lpstr>Reoveepuhasti tehnoloogia </vt:lpstr>
      <vt:lpstr>Reoveepuhasti tehnoloogia </vt:lpstr>
      <vt:lpstr>Reoveepuhasti tehnoloogia </vt:lpstr>
      <vt:lpstr>PowerPoint Presentation</vt:lpstr>
      <vt:lpstr>PowerPoint Presentation</vt:lpstr>
      <vt:lpstr>PowerPoint Presentation</vt:lpstr>
      <vt:lpstr>SUUR TÄNU KUULAMAST!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Ruhnu süvapuurauk ja mineraalvesi</dc:title>
  <dc:creator>Sven</dc:creator>
  <cp:lastModifiedBy>Maret Merisaar</cp:lastModifiedBy>
  <cp:revision>25</cp:revision>
  <dcterms:created xsi:type="dcterms:W3CDTF">2022-08-12T09:42:12Z</dcterms:created>
  <dcterms:modified xsi:type="dcterms:W3CDTF">2025-01-09T18:37:54Z</dcterms:modified>
</cp:coreProperties>
</file>