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68" r:id="rId6"/>
    <p:sldId id="269" r:id="rId7"/>
    <p:sldId id="262" r:id="rId8"/>
    <p:sldId id="263" r:id="rId9"/>
    <p:sldId id="272" r:id="rId10"/>
    <p:sldId id="266" r:id="rId11"/>
    <p:sldId id="258" r:id="rId12"/>
    <p:sldId id="264" r:id="rId13"/>
    <p:sldId id="265" r:id="rId14"/>
    <p:sldId id="270" r:id="rId15"/>
    <p:sldId id="273" r:id="rId16"/>
    <p:sldId id="274" r:id="rId17"/>
    <p:sldId id="275" r:id="rId18"/>
    <p:sldId id="276" r:id="rId19"/>
    <p:sldId id="277" r:id="rId20"/>
    <p:sldId id="281" r:id="rId21"/>
    <p:sldId id="282" r:id="rId22"/>
    <p:sldId id="283" r:id="rId23"/>
    <p:sldId id="284" r:id="rId24"/>
    <p:sldId id="280" r:id="rId25"/>
    <p:sldId id="279" r:id="rId26"/>
    <p:sldId id="278" r:id="rId27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20:43:56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21:27:57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E031-71B6-4C23-AAD8-0878E8F866D2}" type="datetimeFigureOut">
              <a:rPr lang="et-EE" smtClean="0"/>
              <a:t>10.01.2025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E9A2-414D-49FA-8577-C5D374DEDB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089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6E9A2-414D-49FA-8577-C5D374DEDB3F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477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2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9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werf.org/files/chapter%207.pdf" TargetMode="External"/><Relationship Id="rId2" Type="http://schemas.openxmlformats.org/officeDocument/2006/relationships/hyperlink" Target="http://www.airproducts.com/~/meedia/downloads/w/wastewater-reatment/data-sheets/en-treating-sulfur-in-wastewater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paint pigments">
            <a:extLst>
              <a:ext uri="{FF2B5EF4-FFF2-40B4-BE49-F238E27FC236}">
                <a16:creationId xmlns:a16="http://schemas.microsoft.com/office/drawing/2014/main" id="{EC691C20-37DD-76AD-3D75-9EC7622A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978" r="-1" b="-1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233AB-E44C-B77D-A2DB-3393D9556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t-EE" sz="6000" dirty="0">
                <a:latin typeface="Arial Rounded MT Bold" panose="020F0704030504030204" pitchFamily="34" charset="0"/>
              </a:rPr>
              <a:t>HORIZON Tselluloosi ja Paberi 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237A6-60F4-185D-F9AF-967F71D90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t-EE" sz="3200" dirty="0">
                <a:latin typeface="Arial Rounded MT Bold" panose="020F0704030504030204" pitchFamily="34" charset="0"/>
              </a:rPr>
              <a:t>Andmeid infobaasist „KOTKAS“</a:t>
            </a:r>
          </a:p>
          <a:p>
            <a:pPr algn="ctr"/>
            <a:endParaRPr lang="et-EE" sz="3200" dirty="0">
              <a:latin typeface="Arial Rounded MT Bold" panose="020F0704030504030204" pitchFamily="34" charset="0"/>
            </a:endParaRPr>
          </a:p>
          <a:p>
            <a:pPr algn="ctr"/>
            <a:r>
              <a:rPr lang="et-EE" sz="2200" dirty="0">
                <a:latin typeface="Arial Rounded MT Bold" panose="020F0704030504030204" pitchFamily="34" charset="0"/>
              </a:rPr>
              <a:t>Eesti Veeühingu talveseminar Kehras 10.01.2025.a.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93CAF-6601-F079-BBEE-9849DE01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t-EE" sz="6700">
                <a:solidFill>
                  <a:schemeClr val="bg1"/>
                </a:solidFill>
                <a:latin typeface="Arial Rounded MT Bold" panose="020F0704030504030204" pitchFamily="34" charset="0"/>
              </a:rPr>
              <a:t>Projekt 2: Reoveepuhasti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CF8442-6BBD-E883-E47F-F80468F4B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775771"/>
              </p:ext>
            </p:extLst>
          </p:nvPr>
        </p:nvGraphicFramePr>
        <p:xfrm>
          <a:off x="838200" y="2480862"/>
          <a:ext cx="10515602" cy="347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765">
                  <a:extLst>
                    <a:ext uri="{9D8B030D-6E8A-4147-A177-3AD203B41FA5}">
                      <a16:colId xmlns:a16="http://schemas.microsoft.com/office/drawing/2014/main" val="158528970"/>
                    </a:ext>
                  </a:extLst>
                </a:gridCol>
                <a:gridCol w="1906942">
                  <a:extLst>
                    <a:ext uri="{9D8B030D-6E8A-4147-A177-3AD203B41FA5}">
                      <a16:colId xmlns:a16="http://schemas.microsoft.com/office/drawing/2014/main" val="2550798686"/>
                    </a:ext>
                  </a:extLst>
                </a:gridCol>
                <a:gridCol w="2128084">
                  <a:extLst>
                    <a:ext uri="{9D8B030D-6E8A-4147-A177-3AD203B41FA5}">
                      <a16:colId xmlns:a16="http://schemas.microsoft.com/office/drawing/2014/main" val="2560420256"/>
                    </a:ext>
                  </a:extLst>
                </a:gridCol>
                <a:gridCol w="2248769">
                  <a:extLst>
                    <a:ext uri="{9D8B030D-6E8A-4147-A177-3AD203B41FA5}">
                      <a16:colId xmlns:a16="http://schemas.microsoft.com/office/drawing/2014/main" val="2348856538"/>
                    </a:ext>
                  </a:extLst>
                </a:gridCol>
                <a:gridCol w="1878042">
                  <a:extLst>
                    <a:ext uri="{9D8B030D-6E8A-4147-A177-3AD203B41FA5}">
                      <a16:colId xmlns:a16="http://schemas.microsoft.com/office/drawing/2014/main" val="477726368"/>
                    </a:ext>
                  </a:extLst>
                </a:gridCol>
              </a:tblGrid>
              <a:tr h="468853">
                <a:tc>
                  <a:txBody>
                    <a:bodyPr/>
                    <a:lstStyle/>
                    <a:p>
                      <a:r>
                        <a:rPr lang="et-EE" sz="2400">
                          <a:latin typeface="Arial Rounded MT Bold" panose="020F0704030504030204" pitchFamily="34" charset="0"/>
                        </a:rPr>
                        <a:t>Heite allikas</a:t>
                      </a:r>
                    </a:p>
                  </a:txBody>
                  <a:tcPr marL="109515" marR="109515" marT="54758" marB="5475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t-EE" sz="2400" baseline="-25000" dirty="0"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t-EE" sz="2400" dirty="0">
                          <a:latin typeface="Arial Rounded MT Bold" panose="020F0704030504030204" pitchFamily="34" charset="0"/>
                        </a:rPr>
                        <a:t>S heited</a:t>
                      </a:r>
                    </a:p>
                  </a:txBody>
                  <a:tcPr marL="109515" marR="109515" marT="54758" marB="5475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2030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endParaRPr lang="et-EE" sz="1800">
                        <a:latin typeface="Arial Rounded MT Bold" panose="020F0704030504030204" pitchFamily="34" charset="0"/>
                      </a:endParaRPr>
                    </a:p>
                  </a:txBody>
                  <a:tcPr marL="109515" marR="109515" marT="54758" marB="54758"/>
                </a:tc>
                <a:tc gridSpan="2"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2016 (enne muudatust)</a:t>
                      </a:r>
                    </a:p>
                  </a:txBody>
                  <a:tcPr marL="109515" marR="109515" marT="54758" marB="5475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2017 (peale muudatust)</a:t>
                      </a:r>
                    </a:p>
                  </a:txBody>
                  <a:tcPr marL="109515" marR="109515" marT="54758" marB="5475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639635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endParaRPr lang="et-EE" sz="1800">
                        <a:latin typeface="Arial Rounded MT Bold" panose="020F0704030504030204" pitchFamily="34" charset="0"/>
                      </a:endParaRP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2687031322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Eelsetitid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0,261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8,175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0,00196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0,061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607824439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Eelaeraator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0,035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1,096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0,00013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0,004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1044993550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Aeratsioon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0,033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1,034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0,00297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0,093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2984393476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endParaRPr lang="et-EE" sz="1800">
                        <a:latin typeface="Arial Rounded MT Bold" panose="020F0704030504030204" pitchFamily="34" charset="0"/>
                      </a:endParaRPr>
                    </a:p>
                  </a:txBody>
                  <a:tcPr marL="109515" marR="109515" marT="54758" marB="5475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800">
                          <a:latin typeface="Arial Rounded MT Bold" panose="020F0704030504030204" pitchFamily="34" charset="0"/>
                        </a:rPr>
                        <a:t>Enne muudatusi (2016)</a:t>
                      </a:r>
                    </a:p>
                  </a:txBody>
                  <a:tcPr marL="116886" marR="116886" marT="58444" marB="5844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800">
                          <a:latin typeface="Arial Rounded MT Bold" panose="020F0704030504030204" pitchFamily="34" charset="0"/>
                        </a:rPr>
                        <a:t>Peale muudatusi </a:t>
                      </a:r>
                    </a:p>
                    <a:p>
                      <a:pPr algn="ctr"/>
                      <a:r>
                        <a:rPr lang="et-EE" sz="1800">
                          <a:latin typeface="Arial Rounded MT Bold" panose="020F0704030504030204" pitchFamily="34" charset="0"/>
                        </a:rPr>
                        <a:t>(alates september 2018)</a:t>
                      </a:r>
                    </a:p>
                  </a:txBody>
                  <a:tcPr marL="116886" marR="116886" marT="58444" marB="5844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39926"/>
                  </a:ext>
                </a:extLst>
              </a:tr>
              <a:tr h="394557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Kompostimisväljak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0,59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18,479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0,177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5,544</a:t>
                      </a:r>
                    </a:p>
                  </a:txBody>
                  <a:tcPr marL="116886" marR="116886" marT="58444" marB="58444"/>
                </a:tc>
                <a:extLst>
                  <a:ext uri="{0D108BD9-81ED-4DB2-BD59-A6C34878D82A}">
                    <a16:rowId xmlns:a16="http://schemas.microsoft.com/office/drawing/2014/main" val="196456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3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1502-7381-C340-9C9B-E9A34D29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  <a:t>ELLE OÜ hajumisarvutused </a:t>
            </a:r>
            <a:b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  <a:t>(H</a:t>
            </a:r>
            <a:r>
              <a:rPr lang="et-EE" sz="4000" baseline="-2500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  <a:t>S heide jääb lubatu piiridesse)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4C956F-9FE9-2131-9034-6D534BEBC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71372"/>
              </p:ext>
            </p:extLst>
          </p:nvPr>
        </p:nvGraphicFramePr>
        <p:xfrm>
          <a:off x="838200" y="2324286"/>
          <a:ext cx="10515604" cy="375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84">
                  <a:extLst>
                    <a:ext uri="{9D8B030D-6E8A-4147-A177-3AD203B41FA5}">
                      <a16:colId xmlns:a16="http://schemas.microsoft.com/office/drawing/2014/main" val="3241881352"/>
                    </a:ext>
                  </a:extLst>
                </a:gridCol>
                <a:gridCol w="1141507">
                  <a:extLst>
                    <a:ext uri="{9D8B030D-6E8A-4147-A177-3AD203B41FA5}">
                      <a16:colId xmlns:a16="http://schemas.microsoft.com/office/drawing/2014/main" val="2036945795"/>
                    </a:ext>
                  </a:extLst>
                </a:gridCol>
                <a:gridCol w="810231">
                  <a:extLst>
                    <a:ext uri="{9D8B030D-6E8A-4147-A177-3AD203B41FA5}">
                      <a16:colId xmlns:a16="http://schemas.microsoft.com/office/drawing/2014/main" val="1111732498"/>
                    </a:ext>
                  </a:extLst>
                </a:gridCol>
                <a:gridCol w="939618">
                  <a:extLst>
                    <a:ext uri="{9D8B030D-6E8A-4147-A177-3AD203B41FA5}">
                      <a16:colId xmlns:a16="http://schemas.microsoft.com/office/drawing/2014/main" val="2545904219"/>
                    </a:ext>
                  </a:extLst>
                </a:gridCol>
                <a:gridCol w="1034428">
                  <a:extLst>
                    <a:ext uri="{9D8B030D-6E8A-4147-A177-3AD203B41FA5}">
                      <a16:colId xmlns:a16="http://schemas.microsoft.com/office/drawing/2014/main" val="1259719431"/>
                    </a:ext>
                  </a:extLst>
                </a:gridCol>
                <a:gridCol w="1728210">
                  <a:extLst>
                    <a:ext uri="{9D8B030D-6E8A-4147-A177-3AD203B41FA5}">
                      <a16:colId xmlns:a16="http://schemas.microsoft.com/office/drawing/2014/main" val="4178559578"/>
                    </a:ext>
                  </a:extLst>
                </a:gridCol>
                <a:gridCol w="1870982">
                  <a:extLst>
                    <a:ext uri="{9D8B030D-6E8A-4147-A177-3AD203B41FA5}">
                      <a16:colId xmlns:a16="http://schemas.microsoft.com/office/drawing/2014/main" val="1929337211"/>
                    </a:ext>
                  </a:extLst>
                </a:gridCol>
                <a:gridCol w="868232">
                  <a:extLst>
                    <a:ext uri="{9D8B030D-6E8A-4147-A177-3AD203B41FA5}">
                      <a16:colId xmlns:a16="http://schemas.microsoft.com/office/drawing/2014/main" val="3076857107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3742914321"/>
                    </a:ext>
                  </a:extLst>
                </a:gridCol>
              </a:tblGrid>
              <a:tr h="282689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Heiteallikas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sz="1300">
                          <a:latin typeface="Arial Rounded MT Bold" panose="020F0704030504030204" pitchFamily="34" charset="0"/>
                        </a:rPr>
                        <a:t>Heide välisõhku</a:t>
                      </a:r>
                    </a:p>
                  </a:txBody>
                  <a:tcPr marL="64247" marR="64247" marT="32124" marB="32124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300">
                          <a:latin typeface="Arial Rounded MT Bold" panose="020F0704030504030204" pitchFamily="34" charset="0"/>
                        </a:rPr>
                        <a:t>Arvutustulemused</a:t>
                      </a:r>
                    </a:p>
                  </a:txBody>
                  <a:tcPr marL="64247" marR="64247" marT="32124" marB="3212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Märkused</a:t>
                      </a: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2394869513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Nr. kaar-dil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Nimetus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CASi nr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Nimetus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Hetkeline heitkogus, g/s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Õhukvaliteedi taseme piirväärtus, ÕPV 1, </a:t>
                      </a:r>
                      <a:r>
                        <a:rPr lang="el-GR" sz="1300" b="1"/>
                        <a:t>μ</a:t>
                      </a:r>
                      <a:r>
                        <a:rPr lang="et-EE" sz="1300">
                          <a:latin typeface="Arial Rounded MT Bold" panose="020F0704030504030204" pitchFamily="34" charset="0"/>
                        </a:rPr>
                        <a:t>g/m</a:t>
                      </a:r>
                      <a:r>
                        <a:rPr lang="et-EE" sz="1300" baseline="3000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Välisõhk väljaspool tootmisterritooriumi, </a:t>
                      </a:r>
                    </a:p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Cm, </a:t>
                      </a:r>
                      <a:r>
                        <a:rPr lang="el-GR" sz="1300" b="1"/>
                        <a:t>μ</a:t>
                      </a:r>
                      <a:r>
                        <a:rPr lang="et-EE" sz="1300">
                          <a:latin typeface="Arial Rounded MT Bold" panose="020F0704030504030204" pitchFamily="34" charset="0"/>
                        </a:rPr>
                        <a:t>g/m</a:t>
                      </a:r>
                      <a:r>
                        <a:rPr lang="et-EE" sz="1300" baseline="30000">
                          <a:latin typeface="Arial Rounded MT Bold" panose="020F0704030504030204" pitchFamily="34" charset="0"/>
                        </a:rPr>
                        <a:t>3</a:t>
                      </a:r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Suhe </a:t>
                      </a:r>
                    </a:p>
                    <a:p>
                      <a:r>
                        <a:rPr lang="et-EE" sz="1300" b="1">
                          <a:latin typeface="Arial Rounded MT Bold" panose="020F0704030504030204" pitchFamily="34" charset="0"/>
                        </a:rPr>
                        <a:t>Cm/ÕPV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3166674016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693562745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S12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Eelsetitid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0,00196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0,96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0,120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1945334222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S13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Eelaeraator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0,00013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0,54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0,068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2912665155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Aeratsioon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0,00297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2,59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0,324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3812691003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S12, S13, S14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Reovee-puhasti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0,00506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2,69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0,336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2243914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4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5BFCF-CCE4-5953-0D96-EB8BC135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5600">
                <a:latin typeface="Arial Rounded MT Bold" panose="020F0704030504030204" pitchFamily="34" charset="0"/>
              </a:rPr>
              <a:t>Kokkuvõte kirjandusallikatest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6694-E04A-5C29-788F-1FA75BA3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Rauasoolade kasutamine vesiniksulfiidi kontrollimiseks reoveepuhastites on tavapärane.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Raudsulfiidi eeliseks on kättesaadavus ja väiksemad rauasisalduse normid heitvees ja reoveesettes (võrreldes muude metallidega).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Reoveesette rauasooladega töötlemise kõrvalproduktid on kahjutud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Väävli sadestamisel pikkades reoveekogumise kraavides on võimalik saavutada pika viibeajaga ühendid..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Rauasoolasid kasutatakse H</a:t>
            </a:r>
            <a:r>
              <a:rPr lang="et-EE" sz="2200" baseline="-25000">
                <a:latin typeface="Arial Rounded MT Bold" panose="020F0704030504030204" pitchFamily="34" charset="0"/>
              </a:rPr>
              <a:t>2</a:t>
            </a:r>
            <a:r>
              <a:rPr lang="et-EE" sz="2200">
                <a:latin typeface="Arial Rounded MT Bold" panose="020F0704030504030204" pitchFamily="34" charset="0"/>
              </a:rPr>
              <a:t>S heite kontrollimiseks näiteks Põhja-Dakota, Arizona ja California osariikides USAs, Austraalias ja Kreekas.  </a:t>
            </a:r>
          </a:p>
          <a:p>
            <a:pPr>
              <a:lnSpc>
                <a:spcPct val="100000"/>
              </a:lnSpc>
            </a:pPr>
            <a:endParaRPr lang="et-EE" sz="2200"/>
          </a:p>
          <a:p>
            <a:pPr>
              <a:lnSpc>
                <a:spcPct val="100000"/>
              </a:lnSpc>
            </a:pPr>
            <a:endParaRPr lang="et-EE" sz="2200"/>
          </a:p>
        </p:txBody>
      </p:sp>
    </p:spTree>
    <p:extLst>
      <p:ext uri="{BB962C8B-B14F-4D97-AF65-F5344CB8AC3E}">
        <p14:creationId xmlns:p14="http://schemas.microsoft.com/office/powerpoint/2010/main" val="17421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9F092-2D07-07A5-EA96-1FB0F7B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t-EE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Allikaid: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2C4B-6EBF-4998-618C-7537AC9B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 fontScale="92500" lnSpcReduction="20000"/>
          </a:bodyPr>
          <a:lstStyle/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Treating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sulfur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wastewater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(2015): 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  <a:hlinkClick r:id="rId2"/>
              </a:rPr>
              <a:t>http://www.airproducts.com/~/meedia/downloads/w/wastewater-reatment/data-sheets/en-treating-sulfur-in-wastewater.pdf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(20.05.2017)</a:t>
            </a:r>
          </a:p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Liquid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Phase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Odor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Corrosion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Control: 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http://tools.werf.org/files/chapter%207.pdf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(20.05.2017)</a:t>
            </a:r>
          </a:p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Ge,H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Zhang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L.,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Batstone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D.J.,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Keller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J..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Yuan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Z. (2013)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Impact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Iron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Salt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Dosage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to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Sewrs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on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DownStream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Anaerobic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Sludge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Digesters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Sulfide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Control and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Methane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Production,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Jurnl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Environmental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Engineering, 139, 4, 594-601</a:t>
            </a:r>
          </a:p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Zhang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L., De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Schryver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P., De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Gusseme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B., De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Muynck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W., Boon, N.,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Verstraete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W. (2008).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Chemical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ad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biological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technologies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hydrogen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sulfide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emission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control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sewer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systems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A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review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Water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Research, 42, 1-12</a:t>
            </a: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93A4-05AF-ED61-5064-01EDF881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97"/>
            <a:ext cx="10515600" cy="1585492"/>
          </a:xfrm>
        </p:spPr>
        <p:txBody>
          <a:bodyPr>
            <a:normAutofit fontScale="90000"/>
          </a:bodyPr>
          <a:lstStyle/>
          <a:p>
            <a:r>
              <a:rPr lang="et-EE" sz="49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HORIZON tselluloosi ja paberi AS</a:t>
            </a:r>
            <a:br>
              <a:rPr lang="et-EE" sz="4000" dirty="0">
                <a:latin typeface="Arial Rounded MT Bold" panose="020F0704030504030204" pitchFamily="34" charset="0"/>
              </a:rPr>
            </a:br>
            <a:r>
              <a:rPr lang="et-EE" sz="3600" dirty="0">
                <a:latin typeface="Arial Rounded MT Bold" panose="020F0704030504030204" pitchFamily="34" charset="0"/>
              </a:rPr>
              <a:t>Vee erikasutuse loa L.KKL.HA-217118 aruanne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D8B38F-9AD0-D2F2-F185-DCE5D79D7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60704"/>
              </p:ext>
            </p:extLst>
          </p:nvPr>
        </p:nvGraphicFramePr>
        <p:xfrm>
          <a:off x="833480" y="1928813"/>
          <a:ext cx="1052032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198">
                  <a:extLst>
                    <a:ext uri="{9D8B030D-6E8A-4147-A177-3AD203B41FA5}">
                      <a16:colId xmlns:a16="http://schemas.microsoft.com/office/drawing/2014/main" val="594766817"/>
                    </a:ext>
                  </a:extLst>
                </a:gridCol>
                <a:gridCol w="1577947">
                  <a:extLst>
                    <a:ext uri="{9D8B030D-6E8A-4147-A177-3AD203B41FA5}">
                      <a16:colId xmlns:a16="http://schemas.microsoft.com/office/drawing/2014/main" val="2194750546"/>
                    </a:ext>
                  </a:extLst>
                </a:gridCol>
                <a:gridCol w="945925">
                  <a:extLst>
                    <a:ext uri="{9D8B030D-6E8A-4147-A177-3AD203B41FA5}">
                      <a16:colId xmlns:a16="http://schemas.microsoft.com/office/drawing/2014/main" val="57678597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782701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198059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81862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8338491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97651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Lubatud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Tegelik,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Tegelik heide, 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Puhasti tõhususe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Sisse,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Välja,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3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Põhjaveevõtt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18 399 m</a:t>
                      </a:r>
                      <a:r>
                        <a:rPr lang="et-EE" sz="1400" baseline="30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0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Pinnaveevõtt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2 214 706 m</a:t>
                      </a:r>
                      <a:r>
                        <a:rPr lang="et-EE" sz="1400" baseline="30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47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Heitvee</a:t>
                      </a:r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 vooluhulk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2 374 353 m</a:t>
                      </a:r>
                      <a:r>
                        <a:rPr lang="et-EE" sz="1400" baseline="30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BHT7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12,19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96,20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135,27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5,15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154,458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310,76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65,25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8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Heljum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15,679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107,80</a:t>
                      </a:r>
                    </a:p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6,48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2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 err="1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4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0,641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11,40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8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 err="1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11,843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5,48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5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Jahutusvee väljalask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39 708 m</a:t>
                      </a:r>
                      <a:r>
                        <a:rPr lang="et-EE" sz="1400" baseline="30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NB! N ja P eraldi ärastust puhastis ei toimu. Tööstusreoveele lisatakse N ja P toitesoolasid, sissevoolava vee N ja P kontsentratsiooni tõstmiseks.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34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Sademevee väljalask x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51 870 m</a:t>
                      </a:r>
                      <a:r>
                        <a:rPr lang="et-EE" sz="1400" baseline="30000" dirty="0"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 x 4?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1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7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48EA4-ACB2-7E98-2DB1-70A49A78D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82A0-8D29-35F4-D12F-CD798F34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97"/>
            <a:ext cx="10515600" cy="1585492"/>
          </a:xfrm>
        </p:spPr>
        <p:txBody>
          <a:bodyPr>
            <a:normAutofit fontScale="90000"/>
          </a:bodyPr>
          <a:lstStyle/>
          <a:p>
            <a:r>
              <a:rPr lang="et-EE" sz="49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HORIZON tselluloosi ja paberi AS</a:t>
            </a:r>
            <a:br>
              <a:rPr lang="et-EE" sz="4000" dirty="0">
                <a:latin typeface="Arial Rounded MT Bold" panose="020F0704030504030204" pitchFamily="34" charset="0"/>
              </a:rPr>
            </a:br>
            <a:r>
              <a:rPr lang="et-EE" sz="3600" dirty="0">
                <a:latin typeface="Arial Rounded MT Bold" panose="020F0704030504030204" pitchFamily="34" charset="0"/>
              </a:rPr>
              <a:t>Vee erikasutuse loa L.KKL.HA-217118 aruanne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77E8CB-3248-A9FA-B1C5-D9320F9FD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78406"/>
              </p:ext>
            </p:extLst>
          </p:nvPr>
        </p:nvGraphicFramePr>
        <p:xfrm>
          <a:off x="129473" y="1928813"/>
          <a:ext cx="11871016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842">
                  <a:extLst>
                    <a:ext uri="{9D8B030D-6E8A-4147-A177-3AD203B41FA5}">
                      <a16:colId xmlns:a16="http://schemas.microsoft.com/office/drawing/2014/main" val="594766817"/>
                    </a:ext>
                  </a:extLst>
                </a:gridCol>
                <a:gridCol w="865848">
                  <a:extLst>
                    <a:ext uri="{9D8B030D-6E8A-4147-A177-3AD203B41FA5}">
                      <a16:colId xmlns:a16="http://schemas.microsoft.com/office/drawing/2014/main" val="2194750546"/>
                    </a:ext>
                  </a:extLst>
                </a:gridCol>
                <a:gridCol w="1278541">
                  <a:extLst>
                    <a:ext uri="{9D8B030D-6E8A-4147-A177-3AD203B41FA5}">
                      <a16:colId xmlns:a16="http://schemas.microsoft.com/office/drawing/2014/main" val="576785976"/>
                    </a:ext>
                  </a:extLst>
                </a:gridCol>
                <a:gridCol w="1464659">
                  <a:extLst>
                    <a:ext uri="{9D8B030D-6E8A-4147-A177-3AD203B41FA5}">
                      <a16:colId xmlns:a16="http://schemas.microsoft.com/office/drawing/2014/main" val="3419805901"/>
                    </a:ext>
                  </a:extLst>
                </a:gridCol>
                <a:gridCol w="1132885">
                  <a:extLst>
                    <a:ext uri="{9D8B030D-6E8A-4147-A177-3AD203B41FA5}">
                      <a16:colId xmlns:a16="http://schemas.microsoft.com/office/drawing/2014/main" val="328186237"/>
                    </a:ext>
                  </a:extLst>
                </a:gridCol>
                <a:gridCol w="1367554">
                  <a:extLst>
                    <a:ext uri="{9D8B030D-6E8A-4147-A177-3AD203B41FA5}">
                      <a16:colId xmlns:a16="http://schemas.microsoft.com/office/drawing/2014/main" val="1683384914"/>
                    </a:ext>
                  </a:extLst>
                </a:gridCol>
                <a:gridCol w="1488934">
                  <a:extLst>
                    <a:ext uri="{9D8B030D-6E8A-4147-A177-3AD203B41FA5}">
                      <a16:colId xmlns:a16="http://schemas.microsoft.com/office/drawing/2014/main" val="797651250"/>
                    </a:ext>
                  </a:extLst>
                </a:gridCol>
                <a:gridCol w="1278542">
                  <a:extLst>
                    <a:ext uri="{9D8B030D-6E8A-4147-A177-3AD203B41FA5}">
                      <a16:colId xmlns:a16="http://schemas.microsoft.com/office/drawing/2014/main" val="1274449349"/>
                    </a:ext>
                  </a:extLst>
                </a:gridCol>
                <a:gridCol w="1513211">
                  <a:extLst>
                    <a:ext uri="{9D8B030D-6E8A-4147-A177-3AD203B41FA5}">
                      <a16:colId xmlns:a16="http://schemas.microsoft.com/office/drawing/2014/main" val="3872678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Lubatud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sademevee konts.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Jahutusvee BHT7 ja KHT  heide, t/a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Sademe-vee lask 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nr 1, 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Sademe-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vee lask 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nr 2., 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Sademe-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vee lask 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nr 3, 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Sademe-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vee lask </a:t>
                      </a:r>
                    </a:p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nr 4, 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Kokku  t/a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3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Sademevee</a:t>
                      </a:r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 väljalask x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51 870 m</a:t>
                      </a:r>
                      <a:r>
                        <a:rPr lang="et-EE" sz="1400" baseline="300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 x 4?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0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47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BHT7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0,636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1,252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2,759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9,182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8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Heljum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0.853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2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 err="1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4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0,032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8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 err="1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0,206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0.754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5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 err="1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Nafta-saadused</a:t>
                      </a:r>
                      <a:endParaRPr lang="et-EE" sz="14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latin typeface="Arial Rounded MT Bold" panose="020F07040305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Vastavad nõuetele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34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1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7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9E4B-456F-C8D9-E3B0-9F17CB97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Puhasti tõhususe lisanäitaja: reoveesete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959BA-6282-4153-F53E-D341D7F5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>
                <a:latin typeface="Arial Rounded MT Bold" panose="020F0704030504030204" pitchFamily="34" charset="0"/>
              </a:rPr>
              <a:t>Töödeldud või stabiliseeritud reoveesette kogus: 2224,40 t/a</a:t>
            </a:r>
          </a:p>
          <a:p>
            <a:r>
              <a:rPr lang="et-EE" sz="2400" dirty="0">
                <a:latin typeface="Arial Rounded MT Bold" panose="020F0704030504030204" pitchFamily="34" charset="0"/>
              </a:rPr>
              <a:t>Töödeldud reoveesette kuivaine sisaldus: 19,20%</a:t>
            </a:r>
          </a:p>
          <a:p>
            <a:r>
              <a:rPr lang="et-EE" sz="2400" dirty="0">
                <a:latin typeface="Arial Rounded MT Bold" panose="020F0704030504030204" pitchFamily="34" charset="0"/>
              </a:rPr>
              <a:t>Töödeldud sette kogus kuivainena: 427,08 t KA/a</a:t>
            </a:r>
          </a:p>
          <a:p>
            <a:r>
              <a:rPr lang="et-EE" sz="2400" dirty="0">
                <a:latin typeface="Arial Rounded MT Bold" panose="020F0704030504030204" pitchFamily="34" charset="0"/>
              </a:rPr>
              <a:t>Kasutus: setet komposteeritakse ettevõtte prügilas ja komposteerimisväljakul</a:t>
            </a:r>
          </a:p>
          <a:p>
            <a:r>
              <a:rPr lang="et-EE" sz="2400" dirty="0">
                <a:latin typeface="Arial Rounded MT Bold" panose="020F0704030504030204" pitchFamily="34" charset="0"/>
              </a:rPr>
              <a:t>Sette tihendamise meetodid: Settetiik ja lintfilterpress</a:t>
            </a:r>
          </a:p>
          <a:p>
            <a:r>
              <a:rPr lang="et-EE" sz="2400" dirty="0">
                <a:latin typeface="Arial Rounded MT Bold" panose="020F0704030504030204" pitchFamily="34" charset="0"/>
              </a:rPr>
              <a:t>Sette stabiliseerimise meetod: kompostimine</a:t>
            </a:r>
          </a:p>
          <a:p>
            <a:r>
              <a:rPr lang="et-EE" sz="2400" dirty="0">
                <a:latin typeface="Arial Rounded MT Bold" panose="020F0704030504030204" pitchFamily="34" charset="0"/>
              </a:rPr>
              <a:t>Setteproovide keemilised näitajad on järgmisel slaidil.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256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A4D4-DFD5-39DC-0F81-008C3A1C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Reoveesette keemiline koostis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23766A-C821-7614-F908-96D73A799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698240"/>
              </p:ext>
            </p:extLst>
          </p:nvPr>
        </p:nvGraphicFramePr>
        <p:xfrm>
          <a:off x="938676" y="1928813"/>
          <a:ext cx="1041512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83">
                  <a:extLst>
                    <a:ext uri="{9D8B030D-6E8A-4147-A177-3AD203B41FA5}">
                      <a16:colId xmlns:a16="http://schemas.microsoft.com/office/drawing/2014/main" val="28828690"/>
                    </a:ext>
                  </a:extLst>
                </a:gridCol>
                <a:gridCol w="2600241">
                  <a:extLst>
                    <a:ext uri="{9D8B030D-6E8A-4147-A177-3AD203B41FA5}">
                      <a16:colId xmlns:a16="http://schemas.microsoft.com/office/drawing/2014/main" val="525451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882654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359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Näitaja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Ühik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Väärtus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44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Kuivaine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19,20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5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Orgaaniline 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9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pH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5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Üldlämmastik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mg/kg kuivaines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13 250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1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Üldfosfor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Kaadmium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17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Kroom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35,75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9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13,48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45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Plii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94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Tsink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6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25,25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9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Elavhõbe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mg/kg kuivaines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92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2EB7-99AB-4639-904D-0F13FC0A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C624-FCB8-EDCE-C5CC-B6FEFDF6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Reoveesette mikrobioloogilised näitajad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239B13-E997-232B-9444-1BAA69CE2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88460"/>
              </p:ext>
            </p:extLst>
          </p:nvPr>
        </p:nvGraphicFramePr>
        <p:xfrm>
          <a:off x="938676" y="1928813"/>
          <a:ext cx="104151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83">
                  <a:extLst>
                    <a:ext uri="{9D8B030D-6E8A-4147-A177-3AD203B41FA5}">
                      <a16:colId xmlns:a16="http://schemas.microsoft.com/office/drawing/2014/main" val="28828690"/>
                    </a:ext>
                  </a:extLst>
                </a:gridCol>
                <a:gridCol w="2600241">
                  <a:extLst>
                    <a:ext uri="{9D8B030D-6E8A-4147-A177-3AD203B41FA5}">
                      <a16:colId xmlns:a16="http://schemas.microsoft.com/office/drawing/2014/main" val="525451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882654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359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Näitaja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Ühik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Väärtus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44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Enterokokid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MPN/1g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5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Esherichia</a:t>
                      </a: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t-E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coli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MPN/1g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11 617,25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9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Helmintide munad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Muna/10g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5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1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423DE-40A0-F535-725D-C477CFFD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t-EE" sz="5100">
                <a:solidFill>
                  <a:srgbClr val="FFFFFF"/>
                </a:solidFill>
                <a:latin typeface="Arial Rounded MT Bold" panose="020F0704030504030204" pitchFamily="34" charset="0"/>
              </a:rPr>
              <a:t>Olev Sokk: </a:t>
            </a:r>
            <a:br>
              <a:rPr lang="et-EE" sz="5100">
                <a:solidFill>
                  <a:srgbClr val="FFFFFF"/>
                </a:solidFill>
                <a:latin typeface="Arial Rounded MT Bold" panose="020F0704030504030204" pitchFamily="34" charset="0"/>
              </a:rPr>
            </a:br>
            <a:r>
              <a:rPr lang="et-EE" sz="5100">
                <a:solidFill>
                  <a:srgbClr val="FFFFFF"/>
                </a:solidFill>
                <a:latin typeface="Arial Rounded MT Bold" panose="020F0704030504030204" pitchFamily="34" charset="0"/>
              </a:rPr>
              <a:t>2007. aasta uuring ja soovitused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07D8DE-DF67-4480-9F1F-1BD65AD8E2E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0963071" y="6227065"/>
            <a:ext cx="585799" cy="144552"/>
          </a:xfrm>
        </p:spPr>
        <p:txBody>
          <a:bodyPr anchor="t">
            <a:normAutofit fontScale="25000" lnSpcReduction="20000"/>
          </a:bodyPr>
          <a:lstStyle/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891FC-A9FC-8EA3-8F13-969EFE0A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00580"/>
            <a:ext cx="5216188" cy="66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15980-0724-E80A-9A6C-BB0BEB1E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4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</a:t>
            </a:r>
            <a:r>
              <a:rPr lang="et-EE" sz="41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4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vähendamine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ECB9-80E9-6073-3792-EA207553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vähendamise tegevuskava viidi ellu aastaks 2017.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EKUK labori poolt teostatud mõõtmised kinnitavad, et reoveepuhastusest tulenevad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heited jäävad lubatu piiridesse.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nr. 1 (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Tallõli keedu jääkgaaside põletamine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) : Enne muudatust  (2016)  eraldus protsessis 0,172 tonni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aastas (sekundis 0,111 grammi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S). Pärast muudatust on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eraldamine likvideeritud.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nr.2. (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Reoveepuhasti </a:t>
            </a:r>
            <a:r>
              <a:rPr lang="et-EE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eelsetitid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t-EE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eelaerator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ja aeratsioon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t-E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1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B26B2-500A-C177-4AAC-32C83253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5" y="0"/>
            <a:ext cx="1126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DAC2-BAA0-89AA-E649-82DC0901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Reoveeproovide analüüsid ( EKUK, 2001)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832A2F-F25E-B014-9A70-31DAC80AD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58834"/>
              </p:ext>
            </p:extLst>
          </p:nvPr>
        </p:nvGraphicFramePr>
        <p:xfrm>
          <a:off x="995318" y="1928813"/>
          <a:ext cx="10835235" cy="458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14">
                  <a:extLst>
                    <a:ext uri="{9D8B030D-6E8A-4147-A177-3AD203B41FA5}">
                      <a16:colId xmlns:a16="http://schemas.microsoft.com/office/drawing/2014/main" val="925010338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634307852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879917725"/>
                    </a:ext>
                  </a:extLst>
                </a:gridCol>
                <a:gridCol w="1114325">
                  <a:extLst>
                    <a:ext uri="{9D8B030D-6E8A-4147-A177-3AD203B41FA5}">
                      <a16:colId xmlns:a16="http://schemas.microsoft.com/office/drawing/2014/main" val="232921267"/>
                    </a:ext>
                  </a:extLst>
                </a:gridCol>
                <a:gridCol w="1041130">
                  <a:extLst>
                    <a:ext uri="{9D8B030D-6E8A-4147-A177-3AD203B41FA5}">
                      <a16:colId xmlns:a16="http://schemas.microsoft.com/office/drawing/2014/main" val="751552020"/>
                    </a:ext>
                  </a:extLst>
                </a:gridCol>
                <a:gridCol w="1794469">
                  <a:extLst>
                    <a:ext uri="{9D8B030D-6E8A-4147-A177-3AD203B41FA5}">
                      <a16:colId xmlns:a16="http://schemas.microsoft.com/office/drawing/2014/main" val="1747307748"/>
                    </a:ext>
                  </a:extLst>
                </a:gridCol>
                <a:gridCol w="182757">
                  <a:extLst>
                    <a:ext uri="{9D8B030D-6E8A-4147-A177-3AD203B41FA5}">
                      <a16:colId xmlns:a16="http://schemas.microsoft.com/office/drawing/2014/main" val="1809773407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208146669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394159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Näitaja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Sisendid  </a:t>
                      </a:r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biopuhastisse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 ,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Väljund mg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Sisend biopuhastisse, kg/d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Väljund </a:t>
                      </a:r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biopuhastist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, kg/d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Väljund </a:t>
                      </a:r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biopuhastist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, 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Puhastuse tõhusus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Olme-reovesi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Tuha-väljadelt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Tööstu-sest</a:t>
                      </a:r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dirty="0">
                          <a:latin typeface="Arial Rounded MT Bold" panose="020F0704030504030204" pitchFamily="34" charset="0"/>
                        </a:rPr>
                        <a:t>Arvutatud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latin typeface="Arial Rounded MT Bold" panose="020F0704030504030204" pitchFamily="34" charset="0"/>
                        </a:rPr>
                        <a:t>pH</a:t>
                      </a:r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BHT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6660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165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19100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Hõljum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4290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3555"/>
                  </a:ext>
                </a:extLst>
              </a:tr>
              <a:tr h="538134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1,2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21,3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puudub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5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6,6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t-EE" sz="1800" baseline="30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2-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290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8430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puudub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6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A9BC-6E7A-E26D-1483-01318541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FDEE-FF9D-6BDD-8FC5-8EA83FFE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Reoveeproovide analüüsid ( TTÜ, 2007)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F3971D-5A5F-CB63-AE1F-11C74820D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45971"/>
              </p:ext>
            </p:extLst>
          </p:nvPr>
        </p:nvGraphicFramePr>
        <p:xfrm>
          <a:off x="178026" y="1928813"/>
          <a:ext cx="11784232" cy="459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35">
                  <a:extLst>
                    <a:ext uri="{9D8B030D-6E8A-4147-A177-3AD203B41FA5}">
                      <a16:colId xmlns:a16="http://schemas.microsoft.com/office/drawing/2014/main" val="925010338"/>
                    </a:ext>
                  </a:extLst>
                </a:gridCol>
                <a:gridCol w="817296">
                  <a:extLst>
                    <a:ext uri="{9D8B030D-6E8A-4147-A177-3AD203B41FA5}">
                      <a16:colId xmlns:a16="http://schemas.microsoft.com/office/drawing/2014/main" val="6343078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31659718"/>
                    </a:ext>
                  </a:extLst>
                </a:gridCol>
                <a:gridCol w="898216">
                  <a:extLst>
                    <a:ext uri="{9D8B030D-6E8A-4147-A177-3AD203B41FA5}">
                      <a16:colId xmlns:a16="http://schemas.microsoft.com/office/drawing/2014/main" val="3472021424"/>
                    </a:ext>
                  </a:extLst>
                </a:gridCol>
                <a:gridCol w="895968">
                  <a:extLst>
                    <a:ext uri="{9D8B030D-6E8A-4147-A177-3AD203B41FA5}">
                      <a16:colId xmlns:a16="http://schemas.microsoft.com/office/drawing/2014/main" val="170409398"/>
                    </a:ext>
                  </a:extLst>
                </a:gridCol>
                <a:gridCol w="1358876">
                  <a:extLst>
                    <a:ext uri="{9D8B030D-6E8A-4147-A177-3AD203B41FA5}">
                      <a16:colId xmlns:a16="http://schemas.microsoft.com/office/drawing/2014/main" val="751552020"/>
                    </a:ext>
                  </a:extLst>
                </a:gridCol>
                <a:gridCol w="1320754">
                  <a:extLst>
                    <a:ext uri="{9D8B030D-6E8A-4147-A177-3AD203B41FA5}">
                      <a16:colId xmlns:a16="http://schemas.microsoft.com/office/drawing/2014/main" val="2027841713"/>
                    </a:ext>
                  </a:extLst>
                </a:gridCol>
                <a:gridCol w="1020678">
                  <a:extLst>
                    <a:ext uri="{9D8B030D-6E8A-4147-A177-3AD203B41FA5}">
                      <a16:colId xmlns:a16="http://schemas.microsoft.com/office/drawing/2014/main" val="1747307748"/>
                    </a:ext>
                  </a:extLst>
                </a:gridCol>
                <a:gridCol w="1544606">
                  <a:extLst>
                    <a:ext uri="{9D8B030D-6E8A-4147-A177-3AD203B41FA5}">
                      <a16:colId xmlns:a16="http://schemas.microsoft.com/office/drawing/2014/main" val="17410641"/>
                    </a:ext>
                  </a:extLst>
                </a:gridCol>
                <a:gridCol w="1020401">
                  <a:extLst>
                    <a:ext uri="{9D8B030D-6E8A-4147-A177-3AD203B41FA5}">
                      <a16:colId xmlns:a16="http://schemas.microsoft.com/office/drawing/2014/main" val="3235607640"/>
                    </a:ext>
                  </a:extLst>
                </a:gridCol>
                <a:gridCol w="1013902">
                  <a:extLst>
                    <a:ext uri="{9D8B030D-6E8A-4147-A177-3AD203B41FA5}">
                      <a16:colId xmlns:a16="http://schemas.microsoft.com/office/drawing/2014/main" val="394159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Näitaja,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Eelsetiti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 sete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Sisse-vool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 ülemisse tiiki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Sissevool alumisse tiiki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Alumise tiigi ülevool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Tiigi väljavool enne </a:t>
                      </a:r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biopuhastit</a:t>
                      </a:r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Eelsetiti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 ülevool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b="0" dirty="0">
                          <a:latin typeface="Arial Rounded MT Bold" panose="020F0704030504030204" pitchFamily="34" charset="0"/>
                        </a:rPr>
                        <a:t>Biopuhasti väljavool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Jääkmuda (tagastusmuda)</a:t>
                      </a:r>
                      <a:endParaRPr lang="et-EE" sz="1200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Tehasest tulev vesi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Puhastisse sisenev vesi peale </a:t>
                      </a:r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neutrali-seerimist</a:t>
                      </a:r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  <a:p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nr skeemil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8</a:t>
                      </a:r>
                      <a:endParaRPr lang="et-EE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9</a:t>
                      </a:r>
                      <a:endParaRPr lang="et-EE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10</a:t>
                      </a:r>
                      <a:endParaRPr lang="et-EE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latin typeface="Arial Rounded MT Bold" panose="020F0704030504030204" pitchFamily="34" charset="0"/>
                        </a:rPr>
                        <a:t>pH</a:t>
                      </a:r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9,95</a:t>
                      </a:r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10,20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6,80</a:t>
                      </a:r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BHT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Hõljum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4350</a:t>
                      </a:r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3555"/>
                  </a:ext>
                </a:extLst>
              </a:tr>
              <a:tr h="538134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5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t-EE" sz="1800" baseline="30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2-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0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31FCE-9560-6CD0-AB80-07170F50A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83E4-6D78-CED2-9EA9-45E043BD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err="1">
                <a:latin typeface="Arial Rounded MT Bold" panose="020F0704030504030204" pitchFamily="34" charset="0"/>
              </a:rPr>
              <a:t>Eelsetitist</a:t>
            </a:r>
            <a:r>
              <a:rPr lang="et-EE" sz="4000" dirty="0">
                <a:latin typeface="Arial Rounded MT Bold" panose="020F0704030504030204" pitchFamily="34" charset="0"/>
              </a:rPr>
              <a:t> tuhaväljale suunatava muda analüüsid ( TTÜ, 2007)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87DB52-4EC2-428E-1EDE-D44D20DCA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718944"/>
              </p:ext>
            </p:extLst>
          </p:nvPr>
        </p:nvGraphicFramePr>
        <p:xfrm>
          <a:off x="950814" y="1928813"/>
          <a:ext cx="10248564" cy="377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457">
                  <a:extLst>
                    <a:ext uri="{9D8B030D-6E8A-4147-A177-3AD203B41FA5}">
                      <a16:colId xmlns:a16="http://schemas.microsoft.com/office/drawing/2014/main" val="925010338"/>
                    </a:ext>
                  </a:extLst>
                </a:gridCol>
                <a:gridCol w="1859286">
                  <a:extLst>
                    <a:ext uri="{9D8B030D-6E8A-4147-A177-3AD203B41FA5}">
                      <a16:colId xmlns:a16="http://schemas.microsoft.com/office/drawing/2014/main" val="634307852"/>
                    </a:ext>
                  </a:extLst>
                </a:gridCol>
                <a:gridCol w="2080191">
                  <a:extLst>
                    <a:ext uri="{9D8B030D-6E8A-4147-A177-3AD203B41FA5}">
                      <a16:colId xmlns:a16="http://schemas.microsoft.com/office/drawing/2014/main" val="4031659718"/>
                    </a:ext>
                  </a:extLst>
                </a:gridCol>
                <a:gridCol w="2043372">
                  <a:extLst>
                    <a:ext uri="{9D8B030D-6E8A-4147-A177-3AD203B41FA5}">
                      <a16:colId xmlns:a16="http://schemas.microsoft.com/office/drawing/2014/main" val="3472021424"/>
                    </a:ext>
                  </a:extLst>
                </a:gridCol>
                <a:gridCol w="2038258">
                  <a:extLst>
                    <a:ext uri="{9D8B030D-6E8A-4147-A177-3AD203B41FA5}">
                      <a16:colId xmlns:a16="http://schemas.microsoft.com/office/drawing/2014/main" val="170409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Näitaja, mg/l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27. november 2001.</a:t>
                      </a:r>
                      <a:r>
                        <a:rPr lang="et-EE" sz="1200">
                          <a:latin typeface="Arial Rounded MT Bold" panose="020F0704030504030204" pitchFamily="34" charset="0"/>
                        </a:rPr>
                        <a:t>a. (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EKUK?)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18. aprill 2007 (TTÜ)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t-EE" sz="10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11.58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12.10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13.203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11.304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latin typeface="Arial Rounded MT Bold" panose="020F0704030504030204" pitchFamily="34" charset="0"/>
                        </a:rPr>
                        <a:t>pH</a:t>
                      </a:r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8,95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8,85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BHT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Hõljum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3555"/>
                  </a:ext>
                </a:extLst>
              </a:tr>
              <a:tr h="538134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5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t-EE" sz="1800" baseline="30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2-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04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479D3-EFA2-FD95-48DE-F620F7B0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84048"/>
            <a:ext cx="3429000" cy="187454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t-EE" sz="4000" dirty="0">
                <a:latin typeface="Arial Rounded MT Bold" panose="020F0704030504030204" pitchFamily="34" charset="0"/>
              </a:rPr>
              <a:t>Aluselises reovees</a:t>
            </a:r>
            <a:br>
              <a:rPr lang="et-EE" sz="4000" dirty="0">
                <a:latin typeface="Arial Rounded MT Bold" panose="020F0704030504030204" pitchFamily="34" charset="0"/>
              </a:rPr>
            </a:br>
            <a:r>
              <a:rPr lang="et-EE" sz="4000" dirty="0">
                <a:latin typeface="Arial Rounded MT Bold" panose="020F0704030504030204" pitchFamily="34" charset="0"/>
              </a:rPr>
              <a:t> (</a:t>
            </a:r>
            <a:r>
              <a:rPr lang="et-EE" sz="4000" dirty="0" err="1">
                <a:latin typeface="Arial Rounded MT Bold" panose="020F0704030504030204" pitchFamily="34" charset="0"/>
              </a:rPr>
              <a:t>pH</a:t>
            </a:r>
            <a:r>
              <a:rPr lang="et-EE" sz="4000" dirty="0">
                <a:latin typeface="Arial Rounded MT Bold" panose="020F0704030504030204" pitchFamily="34" charset="0"/>
              </a:rPr>
              <a:t> &gt; 9) </a:t>
            </a:r>
            <a:br>
              <a:rPr lang="et-EE" sz="4000" dirty="0">
                <a:latin typeface="Arial Rounded MT Bold" panose="020F0704030504030204" pitchFamily="34" charset="0"/>
              </a:rPr>
            </a:br>
            <a:r>
              <a:rPr lang="et-EE" sz="4000" dirty="0">
                <a:latin typeface="Arial Rounded MT Bold" panose="020F0704030504030204" pitchFamily="34" charset="0"/>
              </a:rPr>
              <a:t>H</a:t>
            </a:r>
            <a:r>
              <a:rPr lang="et-EE" sz="4000" baseline="-25000" dirty="0">
                <a:latin typeface="Arial Rounded MT Bold" panose="020F0704030504030204" pitchFamily="34" charset="0"/>
              </a:rPr>
              <a:t>2</a:t>
            </a:r>
            <a:r>
              <a:rPr lang="et-EE" sz="4000" dirty="0">
                <a:latin typeface="Arial Rounded MT Bold" panose="020F0704030504030204" pitchFamily="34" charset="0"/>
              </a:rPr>
              <a:t>S ei lõhna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4CE5-DE84-F93B-6003-B6A573A6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t-EE" sz="2400"/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AE4D0C2-AD23-E46C-059B-75FA9BE3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936" y="1099921"/>
            <a:ext cx="8098288" cy="5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9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13EA-B40B-4B7D-40B9-0499A675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2007.a. soovituste kokkuvõte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F790-678C-C72F-1272-8648CFF6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sz="2600" dirty="0">
                <a:latin typeface="Arial Rounded MT Bold" panose="020F0704030504030204" pitchFamily="34" charset="0"/>
              </a:rPr>
              <a:t>Lõpetada jääkmuda pumpamine tuhaväljadele ja asendada see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muda tihendamise ja kompostimisega</a:t>
            </a:r>
          </a:p>
          <a:p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Tuhavälja tiikide </a:t>
            </a:r>
            <a:r>
              <a:rPr lang="et-EE" sz="26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järk-järguline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kaotamine</a:t>
            </a:r>
            <a:r>
              <a:rPr lang="et-EE" sz="2600" dirty="0">
                <a:latin typeface="Arial Rounded MT Bold" panose="020F0704030504030204" pitchFamily="34" charset="0"/>
              </a:rPr>
              <a:t>: rajada alumisse tiiki tammid, mis kannavad veokeid ja seadisavad tiigi läbivoolu, hõlbustavad tiigi täitmist ja leevendavad lõhnaprobleeme.</a:t>
            </a:r>
          </a:p>
          <a:p>
            <a:r>
              <a:rPr lang="et-EE" sz="2600" dirty="0">
                <a:latin typeface="Arial Rounded MT Bold" panose="020F0704030504030204" pitchFamily="34" charset="0"/>
              </a:rPr>
              <a:t>Suviste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lõhnaprobleemide korral lisada aluselist suspensiooni</a:t>
            </a:r>
            <a:r>
              <a:rPr lang="et-EE" sz="26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t-EE" sz="2600" dirty="0">
                <a:latin typeface="Arial Rounded MT Bold" panose="020F0704030504030204" pitchFamily="34" charset="0"/>
              </a:rPr>
              <a:t>Muda tihendamise käivitumisel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lõpetada jääkaktiivmuda juhtimine eelsetititesse </a:t>
            </a:r>
            <a:r>
              <a:rPr lang="et-EE" sz="2600" dirty="0">
                <a:latin typeface="Arial Rounded MT Bold" panose="020F0704030504030204" pitchFamily="34" charset="0"/>
              </a:rPr>
              <a:t>ja </a:t>
            </a:r>
            <a:r>
              <a:rPr lang="et-EE" sz="2600" dirty="0" err="1">
                <a:latin typeface="Arial Rounded MT Bold" panose="020F0704030504030204" pitchFamily="34" charset="0"/>
              </a:rPr>
              <a:t>optimiseerida</a:t>
            </a:r>
            <a:r>
              <a:rPr lang="et-EE" sz="2600" dirty="0">
                <a:latin typeface="Arial Rounded MT Bold" panose="020F0704030504030204" pitchFamily="34" charset="0"/>
              </a:rPr>
              <a:t> pumpade tööd.</a:t>
            </a:r>
          </a:p>
          <a:p>
            <a:r>
              <a:rPr lang="et-EE" sz="2600" dirty="0">
                <a:latin typeface="Arial Rounded MT Bold" panose="020F0704030504030204" pitchFamily="34" charset="0"/>
              </a:rPr>
              <a:t>Rauaühendite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Fe(OH)</a:t>
            </a:r>
            <a:r>
              <a:rPr lang="et-EE" sz="2600" baseline="-25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, </a:t>
            </a:r>
            <a:r>
              <a:rPr lang="et-EE" sz="26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FeCl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t-EE" sz="2600" dirty="0">
                <a:latin typeface="Arial Rounded MT Bold" panose="020F0704030504030204" pitchFamily="34" charset="0"/>
              </a:rPr>
              <a:t>ja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FeCl</a:t>
            </a:r>
            <a:r>
              <a:rPr lang="et-EE" sz="2600" baseline="-25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*H</a:t>
            </a:r>
            <a:r>
              <a:rPr lang="et-EE" sz="2600" baseline="-25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 </a:t>
            </a:r>
            <a:r>
              <a:rPr lang="et-EE" sz="2600" dirty="0">
                <a:latin typeface="Arial Rounded MT Bold" panose="020F0704030504030204" pitchFamily="34" charset="0"/>
              </a:rPr>
              <a:t>kasutamine on tülikas </a:t>
            </a:r>
            <a:r>
              <a:rPr lang="et-EE" sz="2600">
                <a:latin typeface="Arial Rounded MT Bold" panose="020F0704030504030204" pitchFamily="34" charset="0"/>
              </a:rPr>
              <a:t>ja kallis</a:t>
            </a:r>
            <a:r>
              <a:rPr lang="et-EE" sz="2600" dirty="0">
                <a:latin typeface="Arial Rounded MT Bold" panose="020F0704030504030204" pitchFamily="34" charset="0"/>
              </a:rPr>
              <a:t>, kuid erakorralistes olukordades siiski soovitatav.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443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C028-0BF8-6E78-3F03-6A025D0B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Arvamushinnangul kasutatud allikad: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5CD9-6673-2455-43EC-A6AF14EC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>
                <a:latin typeface="Arial Rounded MT Bold" panose="020F0704030504030204" pitchFamily="34" charset="0"/>
              </a:rPr>
              <a:t>OÜ </a:t>
            </a:r>
            <a:r>
              <a:rPr lang="et-EE" dirty="0" err="1">
                <a:latin typeface="Arial Rounded MT Bold" panose="020F0704030504030204" pitchFamily="34" charset="0"/>
              </a:rPr>
              <a:t>Vetepere</a:t>
            </a:r>
            <a:r>
              <a:rPr lang="et-EE" dirty="0">
                <a:latin typeface="Arial Rounded MT Bold" panose="020F0704030504030204" pitchFamily="34" charset="0"/>
              </a:rPr>
              <a:t>, 2025. Eksperdi arvamus AS HORIZON reovee puhastamise ja reoveesette käitlemise kohta, Pudisoo, 2025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Lisa 1. Heitvee kontrollseire Harjumaal aastal 2001. HORIZON AS ja Kehra heitvee mõõtmised . Eesti Keskkonnauuringute Keskus, Töö nr. 2001/52. Tallinn, 2001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OÜ Ehitusekspert. Kehra prügila kompleksi sulgemise projekt. Tallinn, september 2003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Urve Raidma: kohapealne suuline info, 2007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Olev Sokk, Katrin </a:t>
            </a:r>
            <a:r>
              <a:rPr lang="et-EE" dirty="0" err="1">
                <a:latin typeface="Arial Rounded MT Bold" panose="020F0704030504030204" pitchFamily="34" charset="0"/>
              </a:rPr>
              <a:t>Kuslap</a:t>
            </a:r>
            <a:r>
              <a:rPr lang="et-EE" dirty="0">
                <a:latin typeface="Arial Rounded MT Bold" panose="020F0704030504030204" pitchFamily="34" charset="0"/>
              </a:rPr>
              <a:t> ja Virve Pall. Reovee proovide (18. aprill 2007.a.) analüüsid TTÜ keskkonnatehnika instituudi veelaboris.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18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6E38A-0FF7-773E-AE70-1D792D5B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1: </a:t>
            </a:r>
            <a:br>
              <a:rPr lang="et-E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t-E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Tootmisprotsess. Ajakava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D10D91-9AC0-DF19-5684-0B149E113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18181"/>
              </p:ext>
            </p:extLst>
          </p:nvPr>
        </p:nvGraphicFramePr>
        <p:xfrm>
          <a:off x="838200" y="2334463"/>
          <a:ext cx="10515603" cy="419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430">
                  <a:extLst>
                    <a:ext uri="{9D8B030D-6E8A-4147-A177-3AD203B41FA5}">
                      <a16:colId xmlns:a16="http://schemas.microsoft.com/office/drawing/2014/main" val="3551836413"/>
                    </a:ext>
                  </a:extLst>
                </a:gridCol>
                <a:gridCol w="719073">
                  <a:extLst>
                    <a:ext uri="{9D8B030D-6E8A-4147-A177-3AD203B41FA5}">
                      <a16:colId xmlns:a16="http://schemas.microsoft.com/office/drawing/2014/main" val="921996828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983614760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920866244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495999787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252246766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1704295395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4259273726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768015046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965394250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967869334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1960033128"/>
                    </a:ext>
                  </a:extLst>
                </a:gridCol>
              </a:tblGrid>
              <a:tr h="586711"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Sept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Okt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Nov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Dets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Jaan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Veebr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Märts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Aprill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Mai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Juuni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Juuli 2017</a:t>
                      </a: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765523277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Projekti väljatöötamine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240342542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Hankevõimaluste uuring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548135773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Põhidisain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33848670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Üksikasjalik disain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378115824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Hange ja tugistruktuurid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929946027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Detailide saabumine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21430363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Ehitustööd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37311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isoleerimistööd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09511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Käivitus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50595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Projekti lõpp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5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D299-E2D9-2F2E-3FE7-507DE685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Projekt 1: </a:t>
            </a:r>
            <a:br>
              <a:rPr lang="et-EE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t-EE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Tallõli keedu suitsugaaside põletusreaktor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FE39-AF1F-1D61-F04B-055BDE951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804" y="1929384"/>
            <a:ext cx="5736996" cy="4251960"/>
          </a:xfrm>
        </p:spPr>
        <p:txBody>
          <a:bodyPr/>
          <a:lstStyle/>
          <a:p>
            <a:r>
              <a:rPr lang="et-EE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Eeltoodetud reaktoriosad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74E7E-9F73-F10F-F687-884A099F62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Paigaldustööd tehases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FF304-8BA3-7F05-2DCA-8090A488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8" y="2613727"/>
            <a:ext cx="4746327" cy="4149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11ABE-2B8E-41E6-B2A8-58846E56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82" y="2613727"/>
            <a:ext cx="5152618" cy="41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F3E81-8CEF-61DD-CC53-509509EE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329183"/>
            <a:ext cx="6794100" cy="220973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1: </a:t>
            </a:r>
            <a:b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Tallõli keedugaaside põletamine</a:t>
            </a:r>
            <a:br>
              <a:rPr lang="et-EE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t-EE" sz="2900" dirty="0">
              <a:solidFill>
                <a:schemeClr val="bg1"/>
              </a:solidFill>
            </a:endParaRPr>
          </a:p>
        </p:txBody>
      </p:sp>
      <p:sp>
        <p:nvSpPr>
          <p:cNvPr id="19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357E0B-29D3-2850-3E82-0AF2EBFA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bg1"/>
                </a:solidFill>
                <a:latin typeface="Arial Rounded MT Bold" panose="020F0704030504030204" pitchFamily="34" charset="0"/>
              </a:rPr>
              <a:t>Uus reaktor pärast survetesti 4.07.2017.a.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350F-3F23-9948-CF85-47E0A7AB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630" y="127657"/>
            <a:ext cx="5004783" cy="66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4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9081-0908-3888-E73D-3A2E2CA5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Projekt 1: Tulemused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88D9F6-1706-C43E-5824-FCE24071D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512187"/>
              </p:ext>
            </p:extLst>
          </p:nvPr>
        </p:nvGraphicFramePr>
        <p:xfrm>
          <a:off x="838200" y="1928812"/>
          <a:ext cx="10515600" cy="318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958">
                  <a:extLst>
                    <a:ext uri="{9D8B030D-6E8A-4147-A177-3AD203B41FA5}">
                      <a16:colId xmlns:a16="http://schemas.microsoft.com/office/drawing/2014/main" val="3817907493"/>
                    </a:ext>
                  </a:extLst>
                </a:gridCol>
                <a:gridCol w="1953282">
                  <a:extLst>
                    <a:ext uri="{9D8B030D-6E8A-4147-A177-3AD203B41FA5}">
                      <a16:colId xmlns:a16="http://schemas.microsoft.com/office/drawing/2014/main" val="3917036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994828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45015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80204751"/>
                    </a:ext>
                  </a:extLst>
                </a:gridCol>
              </a:tblGrid>
              <a:tr h="927773">
                <a:tc>
                  <a:txBody>
                    <a:bodyPr/>
                    <a:lstStyle/>
                    <a:p>
                      <a:r>
                        <a:rPr lang="et-EE" sz="2400" dirty="0">
                          <a:latin typeface="Arial Rounded MT Bold" panose="020F0704030504030204" pitchFamily="34" charset="0"/>
                        </a:rPr>
                        <a:t>Saasteallikas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t-EE" sz="3200" baseline="-25000" dirty="0"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S heide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01099"/>
                  </a:ext>
                </a:extLst>
              </a:tr>
              <a:tr h="752527"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dirty="0">
                          <a:latin typeface="Arial Rounded MT Bold" panose="020F0704030504030204" pitchFamily="34" charset="0"/>
                        </a:rPr>
                        <a:t>Enne meedet (2016)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dirty="0">
                          <a:latin typeface="Arial Rounded MT Bold" panose="020F0704030504030204" pitchFamily="34" charset="0"/>
                        </a:rPr>
                        <a:t>Pärast meedet (august 2017)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96339"/>
                  </a:ext>
                </a:extLst>
              </a:tr>
              <a:tr h="752527"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7148"/>
                  </a:ext>
                </a:extLst>
              </a:tr>
              <a:tr h="752527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Tallõli keedukatel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6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778A7-D6C8-B02D-8CE2-4E1250FF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5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2: Reoveepuhasti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B3B0-39D9-9202-0922-57B3565F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2586789"/>
            <a:ext cx="11838562" cy="38699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neutraliseerimiseks on sobivaim raud(III)sulfaadi lisamine , millega oksüdeeritakse vesiniksulfiid kas sulfaadiks või väävliks: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Fe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(SO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  <a:r>
              <a:rPr lang="et-EE" sz="2200" baseline="-25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+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-&gt; 2FeSO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S</a:t>
            </a:r>
            <a:r>
              <a:rPr lang="et-EE" sz="2200" baseline="-25000" dirty="0">
                <a:latin typeface="Arial Rounded MT Bold" panose="020F0704030504030204" pitchFamily="34" charset="0"/>
              </a:rPr>
              <a:t>0</a:t>
            </a:r>
            <a:r>
              <a:rPr lang="et-EE" sz="2200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FeSO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-&gt;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</a:t>
            </a:r>
            <a:r>
              <a:rPr lang="et-EE" sz="2200" dirty="0" err="1">
                <a:latin typeface="Arial Rounded MT Bold" panose="020F0704030504030204" pitchFamily="34" charset="0"/>
              </a:rPr>
              <a:t>FeS</a:t>
            </a:r>
            <a:r>
              <a:rPr lang="et-EE" sz="2200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S</a:t>
            </a:r>
            <a:r>
              <a:rPr lang="et-EE" sz="2200" baseline="-25000" dirty="0">
                <a:latin typeface="Arial Rounded MT Bold" panose="020F0704030504030204" pitchFamily="34" charset="0"/>
              </a:rPr>
              <a:t>0</a:t>
            </a:r>
            <a:r>
              <a:rPr lang="et-EE" sz="2200" dirty="0">
                <a:latin typeface="Arial Rounded MT Bold" panose="020F0704030504030204" pitchFamily="34" charset="0"/>
              </a:rPr>
              <a:t> ja </a:t>
            </a:r>
            <a:r>
              <a:rPr lang="et-EE" sz="2200" dirty="0" err="1">
                <a:latin typeface="Arial Rounded MT Bold" panose="020F0704030504030204" pitchFamily="34" charset="0"/>
              </a:rPr>
              <a:t>FeS</a:t>
            </a:r>
            <a:r>
              <a:rPr lang="et-EE" sz="2200" dirty="0">
                <a:latin typeface="Arial Rounded MT Bold" panose="020F0704030504030204" pitchFamily="34" charset="0"/>
              </a:rPr>
              <a:t> settivad settebasseinides ja komposteeritakse reoveesette koostisosana.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Fe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(SO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  <a:r>
              <a:rPr lang="et-EE" sz="2200" baseline="-25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+ 3H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= 2FeS +S</a:t>
            </a:r>
            <a:r>
              <a:rPr lang="et-EE" sz="2200" baseline="-25000" dirty="0">
                <a:latin typeface="Arial Rounded MT Bold" panose="020F0704030504030204" pitchFamily="34" charset="0"/>
              </a:rPr>
              <a:t>0</a:t>
            </a:r>
            <a:r>
              <a:rPr lang="et-EE" sz="2200" dirty="0">
                <a:latin typeface="Arial Rounded MT Bold" panose="020F0704030504030204" pitchFamily="34" charset="0"/>
              </a:rPr>
              <a:t> + 3H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   </a:t>
            </a:r>
            <a:r>
              <a:rPr lang="et-EE" sz="2200" dirty="0">
                <a:latin typeface="Arial Rounded MT Bold" panose="020F0704030504030204" pitchFamily="34" charset="0"/>
              </a:rPr>
              <a:t>Ühe mooli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(</a:t>
            </a:r>
            <a:r>
              <a:rPr lang="et-EE" sz="2200" dirty="0" err="1">
                <a:latin typeface="Arial Rounded MT Bold" panose="020F0704030504030204" pitchFamily="34" charset="0"/>
              </a:rPr>
              <a:t>divesiniksulfiidi</a:t>
            </a:r>
            <a:r>
              <a:rPr lang="et-EE" sz="2200" dirty="0">
                <a:latin typeface="Arial Rounded MT Bold" panose="020F0704030504030204" pitchFamily="34" charset="0"/>
              </a:rPr>
              <a:t>) neutraliseerib 1/3 mooli Fe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(SO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  <a:r>
              <a:rPr lang="et-EE" sz="2200" baseline="-25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(</a:t>
            </a:r>
            <a:r>
              <a:rPr lang="et-EE" sz="2200" dirty="0" err="1">
                <a:latin typeface="Arial Rounded MT Bold" panose="020F0704030504030204" pitchFamily="34" charset="0"/>
              </a:rPr>
              <a:t>raudsulaati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1 mg/l vesiniksulfiidi neutraliseerimiseks on vaja 3,9 mg/l raudsulfaati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Reovee keskmine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sisaldus on 4,4 mg/l ;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1 liitris reovees sisalduva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 neutraliseerib 17,3 mg raudsulfaati.</a:t>
            </a:r>
          </a:p>
          <a:p>
            <a:pPr>
              <a:lnSpc>
                <a:spcPct val="100000"/>
              </a:lnSpc>
            </a:pPr>
            <a:endParaRPr lang="et-EE" sz="1500" dirty="0"/>
          </a:p>
        </p:txBody>
      </p:sp>
    </p:spTree>
    <p:extLst>
      <p:ext uri="{BB962C8B-B14F-4D97-AF65-F5344CB8AC3E}">
        <p14:creationId xmlns:p14="http://schemas.microsoft.com/office/powerpoint/2010/main" val="84588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1CC31-797D-A59A-94B5-8F40CD7E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ACACA-6F34-BF91-6B92-8317E6F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644652"/>
            <a:ext cx="4095345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Projekt 2: Reoveepuhasti, järg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51D3-C232-1471-B539-E18A8FB1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Reovett tekib keskmiselt 860 m</a:t>
            </a:r>
            <a:r>
              <a:rPr lang="et-EE" sz="2200" baseline="30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tunnis, 860 000 l tunnis x 17,3 mg/l = 14,9 kg raudsulfaati tunnis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 Müüakse 45% raudsulfaati.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14,9 kg/tunnis X 100/45 = 33,1 kg tunnis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Raudsulfaadi tihedus on 1,55 kg/l. Doseerimise maht 33,1 /1,55 = 21,4 liitrit raudsulfaadi lahust tunnis.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Katsetati doose 40…66 liitrit raudsulfaati tunnis ja uuriti reovee temperatuuri mõju neutraliseerimistulemustele.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H2S heide kompostimisväljakult vähenes 70% . Kompostimistsükkel on 1 aasta.</a:t>
            </a:r>
          </a:p>
          <a:p>
            <a:pPr>
              <a:lnSpc>
                <a:spcPct val="100000"/>
              </a:lnSpc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386653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F137-87EF-ADE6-C48F-45551D7F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8B13-F78B-D4EA-4488-F712F1C7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t-EE" sz="4400" dirty="0">
                <a:latin typeface="Arial Rounded MT Bold" panose="020F0704030504030204" pitchFamily="34" charset="0"/>
              </a:rPr>
              <a:t>Projekt 2: </a:t>
            </a:r>
            <a:br>
              <a:rPr lang="et-EE" sz="4400" dirty="0">
                <a:latin typeface="Arial Rounded MT Bold" panose="020F0704030504030204" pitchFamily="34" charset="0"/>
              </a:rPr>
            </a:br>
            <a:r>
              <a:rPr lang="et-EE" sz="4400" dirty="0">
                <a:latin typeface="Arial Rounded MT Bold" panose="020F0704030504030204" pitchFamily="34" charset="0"/>
              </a:rPr>
              <a:t>Reoveepuhasti. </a:t>
            </a:r>
            <a:r>
              <a:rPr lang="et-EE" sz="4400" dirty="0" err="1">
                <a:latin typeface="Arial Rounded MT Bold" panose="020F0704030504030204" pitchFamily="34" charset="0"/>
              </a:rPr>
              <a:t>Ajakava</a:t>
            </a:r>
            <a:r>
              <a:rPr lang="et-EE" sz="4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AjakavaProjekt</a:t>
            </a:r>
            <a: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675B31-0250-1678-54DB-C32B580691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4793" y="2334463"/>
          <a:ext cx="10479188" cy="415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80">
                  <a:extLst>
                    <a:ext uri="{9D8B030D-6E8A-4147-A177-3AD203B41FA5}">
                      <a16:colId xmlns:a16="http://schemas.microsoft.com/office/drawing/2014/main" val="3551836413"/>
                    </a:ext>
                  </a:extLst>
                </a:gridCol>
                <a:gridCol w="1104534">
                  <a:extLst>
                    <a:ext uri="{9D8B030D-6E8A-4147-A177-3AD203B41FA5}">
                      <a16:colId xmlns:a16="http://schemas.microsoft.com/office/drawing/2014/main" val="921996828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2983614760"/>
                    </a:ext>
                  </a:extLst>
                </a:gridCol>
                <a:gridCol w="1289716">
                  <a:extLst>
                    <a:ext uri="{9D8B030D-6E8A-4147-A177-3AD203B41FA5}">
                      <a16:colId xmlns:a16="http://schemas.microsoft.com/office/drawing/2014/main" val="920866244"/>
                    </a:ext>
                  </a:extLst>
                </a:gridCol>
                <a:gridCol w="1361542">
                  <a:extLst>
                    <a:ext uri="{9D8B030D-6E8A-4147-A177-3AD203B41FA5}">
                      <a16:colId xmlns:a16="http://schemas.microsoft.com/office/drawing/2014/main" val="2495999787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2252246766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1704295395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4259273726"/>
                    </a:ext>
                  </a:extLst>
                </a:gridCol>
              </a:tblGrid>
              <a:tr h="905370"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Märts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Aprill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Mai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Juuni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Juuli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August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Sept 2017</a:t>
                      </a: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765523277"/>
                  </a:ext>
                </a:extLst>
              </a:tr>
              <a:tr h="619893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Doseerimise arvutused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240342542"/>
                  </a:ext>
                </a:extLst>
              </a:tr>
              <a:tr h="827867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Mahuti, segaja, torutiku ja pumba hange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548135773"/>
                  </a:ext>
                </a:extLst>
              </a:tr>
              <a:tr h="592694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Ehitusdetailide saabumine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33848670"/>
                  </a:ext>
                </a:extLst>
              </a:tr>
              <a:tr h="592694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Konstruktsiooni kokkupanek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15824"/>
                  </a:ext>
                </a:extLst>
              </a:tr>
              <a:tr h="619893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Käivitus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4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6088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1723</Words>
  <Application>Microsoft Office PowerPoint</Application>
  <PresentationFormat>Widescreen</PresentationFormat>
  <Paragraphs>533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Arial</vt:lpstr>
      <vt:lpstr>Arial Nova</vt:lpstr>
      <vt:lpstr>Arial Rounded MT Bold</vt:lpstr>
      <vt:lpstr>The Hand Bold</vt:lpstr>
      <vt:lpstr>The Serif Hand Black</vt:lpstr>
      <vt:lpstr>SketchyVTI</vt:lpstr>
      <vt:lpstr>HORIZON Tselluloosi ja Paberi AS </vt:lpstr>
      <vt:lpstr>H2S vähendamine</vt:lpstr>
      <vt:lpstr>Projekt 1:  Tootmisprotsess. Ajakava</vt:lpstr>
      <vt:lpstr>Projekt 1:  Tallõli keedu suitsugaaside põletusreaktor</vt:lpstr>
      <vt:lpstr>Projekt 1:  Tallõli keedugaaside põletamine </vt:lpstr>
      <vt:lpstr>Projekt 1: Tulemused</vt:lpstr>
      <vt:lpstr>Projekt 2: Reoveepuhasti</vt:lpstr>
      <vt:lpstr>Projekt 2: Reoveepuhasti, järg</vt:lpstr>
      <vt:lpstr>Projekt 2:  Reoveepuhasti. AjakavaAjakavaProjekt </vt:lpstr>
      <vt:lpstr>Projekt 2: Reoveepuhasti </vt:lpstr>
      <vt:lpstr>ELLE OÜ hajumisarvutused  (H2S heide jääb lubatu piiridesse)</vt:lpstr>
      <vt:lpstr>Kokkuvõte kirjandusallikatest </vt:lpstr>
      <vt:lpstr>Allikaid:</vt:lpstr>
      <vt:lpstr>HORIZON tselluloosi ja paberi AS Vee erikasutuse loa L.KKL.HA-217118 aruanne 2023</vt:lpstr>
      <vt:lpstr>HORIZON tselluloosi ja paberi AS Vee erikasutuse loa L.KKL.HA-217118 aruanne 2023</vt:lpstr>
      <vt:lpstr>Puhasti tõhususe lisanäitaja: reoveesete</vt:lpstr>
      <vt:lpstr>Reoveesette keemiline koostis</vt:lpstr>
      <vt:lpstr>Reoveesette mikrobioloogilised näitajad</vt:lpstr>
      <vt:lpstr>Olev Sokk:  2007. aasta uuring ja soovitused </vt:lpstr>
      <vt:lpstr>PowerPoint Presentation</vt:lpstr>
      <vt:lpstr>Reoveeproovide analüüsid ( EKUK, 2001)</vt:lpstr>
      <vt:lpstr>Reoveeproovide analüüsid ( TTÜ, 2007)</vt:lpstr>
      <vt:lpstr>Eelsetitist tuhaväljale suunatava muda analüüsid ( TTÜ, 2007)</vt:lpstr>
      <vt:lpstr>Aluselises reovees  (pH &gt; 9)  H2S ei lõhna</vt:lpstr>
      <vt:lpstr>2007.a. soovituste kokkuvõte</vt:lpstr>
      <vt:lpstr>Arvamushinnangul kasutatud allikad: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Maret Merisaar</dc:creator>
  <cp:lastModifiedBy>Maret Merisaar</cp:lastModifiedBy>
  <cp:revision>36</cp:revision>
  <cp:lastPrinted>2025-01-09T22:47:16Z</cp:lastPrinted>
  <dcterms:created xsi:type="dcterms:W3CDTF">2025-01-08T19:01:42Z</dcterms:created>
  <dcterms:modified xsi:type="dcterms:W3CDTF">2025-01-09T22:49:41Z</dcterms:modified>
</cp:coreProperties>
</file>