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sldIdLst>
    <p:sldId id="256" r:id="rId2"/>
    <p:sldId id="259" r:id="rId3"/>
    <p:sldId id="269" r:id="rId4"/>
    <p:sldId id="267" r:id="rId5"/>
    <p:sldId id="268" r:id="rId6"/>
    <p:sldId id="271" r:id="rId7"/>
    <p:sldId id="257" r:id="rId8"/>
    <p:sldId id="258" r:id="rId9"/>
    <p:sldId id="260" r:id="rId10"/>
    <p:sldId id="263" r:id="rId11"/>
    <p:sldId id="261" r:id="rId12"/>
    <p:sldId id="270" r:id="rId1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E3FF"/>
    <a:srgbClr val="98D1FF"/>
    <a:srgbClr val="A0D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548" autoAdjust="0"/>
  </p:normalViewPr>
  <p:slideViewPr>
    <p:cSldViewPr snapToGrid="0">
      <p:cViewPr varScale="1">
        <p:scale>
          <a:sx n="103" d="100"/>
          <a:sy n="103" d="100"/>
        </p:scale>
        <p:origin x="7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83E49-D8CC-46D6-9C69-8282CE2BCECA}" type="datetimeFigureOut">
              <a:rPr lang="et-EE" smtClean="0"/>
              <a:t>09.01.2025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CE4C3-DC50-401F-AC16-E5401D53EE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840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CE4C3-DC50-401F-AC16-E5401D53EEA2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648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2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3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5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1/9/2025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6853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69FD7-8784-353A-D461-503436295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84" y="540000"/>
            <a:ext cx="4831177" cy="4259814"/>
          </a:xfrm>
        </p:spPr>
        <p:txBody>
          <a:bodyPr>
            <a:normAutofit/>
          </a:bodyPr>
          <a:lstStyle/>
          <a:p>
            <a:r>
              <a:rPr lang="et-EE" b="1" dirty="0"/>
              <a:t>JÄGALA JÕGI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6826E-06C6-A257-D7CF-B4575047D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988476"/>
            <a:ext cx="4500561" cy="1320249"/>
          </a:xfrm>
        </p:spPr>
        <p:txBody>
          <a:bodyPr>
            <a:normAutofit/>
          </a:bodyPr>
          <a:lstStyle/>
          <a:p>
            <a:r>
              <a:rPr lang="et-EE" sz="1500" dirty="0"/>
              <a:t>Eesti Veeühingu talveseminar 10. jaanuaril 2025.a.</a:t>
            </a:r>
          </a:p>
          <a:p>
            <a:r>
              <a:rPr lang="et-EE" sz="1500" dirty="0"/>
              <a:t>Kehras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16EB93-E299-481D-A004-769603D37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37600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D13B55-E709-4E18-924B-655433A92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3B2E1D-0135-45FF-990A-436697D20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BD9E0F-507C-49AD-B619-B42B4D34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green and blue swirls&#10;&#10;Description automatically generated">
            <a:extLst>
              <a:ext uri="{FF2B5EF4-FFF2-40B4-BE49-F238E27FC236}">
                <a16:creationId xmlns:a16="http://schemas.microsoft.com/office/drawing/2014/main" id="{2526D9C5-802F-1773-8C54-894C8C5E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68" r="18832" b="-1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96FAA-AFC9-01A8-C854-4AF0CA312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978" y="1094400"/>
            <a:ext cx="6614638" cy="49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3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4A3F-6931-BD21-DDF4-6C0F9D92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Hoiuala ja loodusala kaitsemeetmed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68BD2-55F1-2808-92EF-6FCCB1C9C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b="1" dirty="0"/>
              <a:t>Riiklik seire </a:t>
            </a:r>
            <a:r>
              <a:rPr lang="et-EE" sz="2800" dirty="0"/>
              <a:t>(Keskkonnaagentuur ja kliimaministeerium)</a:t>
            </a:r>
          </a:p>
          <a:p>
            <a:r>
              <a:rPr lang="et-EE" sz="2800" b="1" dirty="0"/>
              <a:t>Infotahvlite rajamine </a:t>
            </a:r>
            <a:r>
              <a:rPr lang="et-EE" sz="2800" dirty="0"/>
              <a:t>(2 tk, Keskkonnaamet, eelarve 1000 eurot)</a:t>
            </a:r>
          </a:p>
          <a:p>
            <a:r>
              <a:rPr lang="et-EE" sz="2800" b="1" dirty="0"/>
              <a:t>Külastustaristu hooldamine </a:t>
            </a:r>
            <a:r>
              <a:rPr lang="et-EE" sz="2800" dirty="0"/>
              <a:t>(Kohalik omavalitsus)</a:t>
            </a:r>
          </a:p>
          <a:p>
            <a:r>
              <a:rPr lang="et-EE" sz="2800" b="1" dirty="0"/>
              <a:t>Kaitsekorralduskava</a:t>
            </a:r>
            <a:r>
              <a:rPr lang="et-EE" sz="2800" dirty="0"/>
              <a:t> hindamine ja uuendamine (Keskkonnaamet) </a:t>
            </a:r>
          </a:p>
        </p:txBody>
      </p:sp>
    </p:spTree>
    <p:extLst>
      <p:ext uri="{BB962C8B-B14F-4D97-AF65-F5344CB8AC3E}">
        <p14:creationId xmlns:p14="http://schemas.microsoft.com/office/powerpoint/2010/main" val="176708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F18B-0BC1-2284-9235-CFE6A89C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6612"/>
            <a:ext cx="11101135" cy="2162888"/>
          </a:xfrm>
        </p:spPr>
        <p:txBody>
          <a:bodyPr/>
          <a:lstStyle/>
          <a:p>
            <a:r>
              <a:rPr lang="et-EE" dirty="0"/>
              <a:t>Kaitsekorralduse tulemuslikkus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2AA9C7-6E98-0926-44B2-B2C7C5CC1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18575"/>
              </p:ext>
            </p:extLst>
          </p:nvPr>
        </p:nvGraphicFramePr>
        <p:xfrm>
          <a:off x="93306" y="1194319"/>
          <a:ext cx="11989837" cy="566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993">
                  <a:extLst>
                    <a:ext uri="{9D8B030D-6E8A-4147-A177-3AD203B41FA5}">
                      <a16:colId xmlns:a16="http://schemas.microsoft.com/office/drawing/2014/main" val="2706227565"/>
                    </a:ext>
                  </a:extLst>
                </a:gridCol>
                <a:gridCol w="1934852">
                  <a:extLst>
                    <a:ext uri="{9D8B030D-6E8A-4147-A177-3AD203B41FA5}">
                      <a16:colId xmlns:a16="http://schemas.microsoft.com/office/drawing/2014/main" val="165136490"/>
                    </a:ext>
                  </a:extLst>
                </a:gridCol>
                <a:gridCol w="2067514">
                  <a:extLst>
                    <a:ext uri="{9D8B030D-6E8A-4147-A177-3AD203B41FA5}">
                      <a16:colId xmlns:a16="http://schemas.microsoft.com/office/drawing/2014/main" val="2758022716"/>
                    </a:ext>
                  </a:extLst>
                </a:gridCol>
                <a:gridCol w="3526661">
                  <a:extLst>
                    <a:ext uri="{9D8B030D-6E8A-4147-A177-3AD203B41FA5}">
                      <a16:colId xmlns:a16="http://schemas.microsoft.com/office/drawing/2014/main" val="2021414351"/>
                    </a:ext>
                  </a:extLst>
                </a:gridCol>
                <a:gridCol w="2836817">
                  <a:extLst>
                    <a:ext uri="{9D8B030D-6E8A-4147-A177-3AD203B41FA5}">
                      <a16:colId xmlns:a16="http://schemas.microsoft.com/office/drawing/2014/main" val="1529128042"/>
                    </a:ext>
                  </a:extLst>
                </a:gridCol>
              </a:tblGrid>
              <a:tr h="703902"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Väärtus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Indikaator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Kriteerium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Tulemus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225865"/>
                  </a:ext>
                </a:extLst>
              </a:tr>
              <a:tr h="1239155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b="1" dirty="0"/>
                        <a:t>Lõhe</a:t>
                      </a:r>
                    </a:p>
                    <a:p>
                      <a:r>
                        <a:rPr lang="et-EE" dirty="0"/>
                        <a:t> (</a:t>
                      </a:r>
                      <a:r>
                        <a:rPr lang="et-EE" i="1" dirty="0" err="1"/>
                        <a:t>Salmo</a:t>
                      </a:r>
                      <a:r>
                        <a:rPr lang="et-EE" i="1" dirty="0"/>
                        <a:t> </a:t>
                      </a:r>
                      <a:r>
                        <a:rPr lang="et-EE" i="1" dirty="0" err="1"/>
                        <a:t>salar</a:t>
                      </a:r>
                      <a:r>
                        <a:rPr lang="et-EE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Kasvualade seisund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Kasvualade ligipääsetavus, eeldused elujõulise lõhepopulatsiooni taastamiseks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Täitmata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26329"/>
                  </a:ext>
                </a:extLst>
              </a:tr>
              <a:tr h="703902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/>
                        <a:t>Harilik võldas </a:t>
                      </a:r>
                      <a:r>
                        <a:rPr lang="et-EE" dirty="0"/>
                        <a:t>(</a:t>
                      </a:r>
                      <a:r>
                        <a:rPr lang="et-EE" i="1" dirty="0" err="1"/>
                        <a:t>Cottus</a:t>
                      </a:r>
                      <a:r>
                        <a:rPr lang="et-EE" i="1" dirty="0"/>
                        <a:t> </a:t>
                      </a:r>
                      <a:r>
                        <a:rPr lang="et-EE" i="1" dirty="0" err="1"/>
                        <a:t>cobio</a:t>
                      </a:r>
                      <a:r>
                        <a:rPr lang="et-E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Elupaiga seisund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Võldas asustab sobivaid elupaiku kogu hoiuala ulatuses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Täitmata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908862"/>
                  </a:ext>
                </a:extLst>
              </a:tr>
              <a:tr h="1005574">
                <a:tc>
                  <a:txBody>
                    <a:bodyPr/>
                    <a:lstStyle/>
                    <a:p>
                      <a:r>
                        <a:rPr lang="et-EE" dirty="0"/>
                        <a:t>2.1.3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b="1" dirty="0"/>
                        <a:t>Jõesilm</a:t>
                      </a:r>
                      <a:r>
                        <a:rPr lang="et-EE" dirty="0"/>
                        <a:t> (</a:t>
                      </a:r>
                      <a:r>
                        <a:rPr lang="et-EE" i="1" dirty="0" err="1"/>
                        <a:t>Lampetra</a:t>
                      </a:r>
                      <a:r>
                        <a:rPr lang="et-EE" i="1" dirty="0"/>
                        <a:t> </a:t>
                      </a:r>
                      <a:r>
                        <a:rPr lang="et-EE" i="1" dirty="0" err="1"/>
                        <a:t>fluviatilis</a:t>
                      </a:r>
                      <a:r>
                        <a:rPr lang="et-EE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Elupaiga seisund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Eeldused elupaikade ligipääsetavuseks loodud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Täitmata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44814"/>
                  </a:ext>
                </a:extLst>
              </a:tr>
              <a:tr h="1005574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 err="1"/>
                        <a:t>Paksukojaline</a:t>
                      </a:r>
                      <a:r>
                        <a:rPr lang="et-EE" b="1" dirty="0"/>
                        <a:t> jõekarp </a:t>
                      </a:r>
                    </a:p>
                    <a:p>
                      <a:r>
                        <a:rPr lang="et-EE" dirty="0"/>
                        <a:t>(</a:t>
                      </a:r>
                      <a:r>
                        <a:rPr lang="et-EE" i="1" dirty="0" err="1"/>
                        <a:t>Unio</a:t>
                      </a:r>
                      <a:r>
                        <a:rPr lang="et-EE" i="1" dirty="0"/>
                        <a:t> </a:t>
                      </a:r>
                      <a:r>
                        <a:rPr lang="et-EE" i="1" dirty="0" err="1"/>
                        <a:t>crassus</a:t>
                      </a:r>
                      <a:r>
                        <a:rPr lang="et-EE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Elupaiga seisund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Elujõulise asurkonna säilimise eeldused loodud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Täitmata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76316"/>
                  </a:ext>
                </a:extLst>
              </a:tr>
              <a:tr h="1005574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b="1" dirty="0"/>
                        <a:t>Saarmas</a:t>
                      </a:r>
                    </a:p>
                    <a:p>
                      <a:r>
                        <a:rPr lang="et-EE" dirty="0"/>
                        <a:t> (</a:t>
                      </a:r>
                      <a:r>
                        <a:rPr lang="et-EE" i="1" dirty="0" err="1"/>
                        <a:t>Lutra</a:t>
                      </a:r>
                      <a:r>
                        <a:rPr lang="et-EE" i="1" dirty="0"/>
                        <a:t> </a:t>
                      </a:r>
                      <a:r>
                        <a:rPr lang="et-EE" i="1" dirty="0" err="1"/>
                        <a:t>lutra</a:t>
                      </a:r>
                      <a:r>
                        <a:rPr lang="et-EE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Elupaiga seisund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Saarma esinemine hoiualal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Täidetud</a:t>
                      </a:r>
                    </a:p>
                    <a:p>
                      <a:endParaRPr lang="et-EE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83824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67A4888E-1B93-FDFB-57C0-3FC5FFD4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" y="3798282"/>
            <a:ext cx="1274613" cy="9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566C9F5-972E-0EE0-B1E8-E3A6BFE7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954814"/>
            <a:ext cx="1652240" cy="8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undefined">
            <a:extLst>
              <a:ext uri="{FF2B5EF4-FFF2-40B4-BE49-F238E27FC236}">
                <a16:creationId xmlns:a16="http://schemas.microsoft.com/office/drawing/2014/main" id="{DE1EEF61-DC67-9AB2-4486-AF9CD181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2" y="5904589"/>
            <a:ext cx="1276510" cy="9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B8AF5AC2-B12B-A595-B990-9DC59F7E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" y="4878334"/>
            <a:ext cx="1387377" cy="8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E4C6622-95EF-D6A1-E4D0-403D195F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5" y="3138467"/>
            <a:ext cx="1492949" cy="5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7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D115-8D1C-2927-FC00-95861C17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0"/>
            <a:ext cx="11101135" cy="1809500"/>
          </a:xfrm>
        </p:spPr>
        <p:txBody>
          <a:bodyPr/>
          <a:lstStyle/>
          <a:p>
            <a:r>
              <a:rPr lang="et-EE" dirty="0"/>
              <a:t>Tänud tähelepanu eest!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6D2F1E-3500-43EC-A9D2-154552D444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69" y="850302"/>
            <a:ext cx="4562948" cy="22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B1354B2-BC08-3749-9B53-727D4203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" y="3131776"/>
            <a:ext cx="5283143" cy="20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107EAAD-10E9-323C-34B7-81E4043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31" y="4606635"/>
            <a:ext cx="3009847" cy="22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5B4895-B1F6-EB9E-7C10-10F757D7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83" y="869196"/>
            <a:ext cx="3831484" cy="22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undefined">
            <a:extLst>
              <a:ext uri="{FF2B5EF4-FFF2-40B4-BE49-F238E27FC236}">
                <a16:creationId xmlns:a16="http://schemas.microsoft.com/office/drawing/2014/main" id="{A7468493-B3DF-5BB2-6E30-F5601A80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31" y="3300463"/>
            <a:ext cx="4680857" cy="34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9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5A4D-0402-29AF-EBBF-DD3DD363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Jägala jõest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86FE0-ED50-C6AC-D22C-D395884B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42683"/>
            <a:ext cx="11101136" cy="4666041"/>
          </a:xfrm>
        </p:spPr>
        <p:txBody>
          <a:bodyPr/>
          <a:lstStyle/>
          <a:p>
            <a:r>
              <a:rPr lang="et-EE" sz="2400" b="1" dirty="0"/>
              <a:t>Jägala jõgi </a:t>
            </a:r>
            <a:r>
              <a:rPr lang="et-EE" sz="2400" dirty="0"/>
              <a:t>on Narva jõe järel Soome lahe vesikonna suurima valgalaga (1570 km</a:t>
            </a:r>
            <a:r>
              <a:rPr lang="et-EE" sz="2400" baseline="30000" dirty="0"/>
              <a:t>2</a:t>
            </a:r>
            <a:r>
              <a:rPr lang="et-EE" sz="2400" dirty="0"/>
              <a:t>) ja veerikkaim jõgi. Selle pikkus on 97 km.  </a:t>
            </a:r>
          </a:p>
          <a:p>
            <a:r>
              <a:rPr lang="et-EE" sz="2400" b="1" dirty="0"/>
              <a:t>Jägala juga </a:t>
            </a:r>
            <a:r>
              <a:rPr lang="et-EE" sz="2400" dirty="0"/>
              <a:t>asub jõesuudmest 4,3 km ja </a:t>
            </a:r>
            <a:r>
              <a:rPr lang="et-EE" sz="2400" b="1" dirty="0"/>
              <a:t>Linnamäe pais </a:t>
            </a:r>
            <a:r>
              <a:rPr lang="et-EE" sz="2400" dirty="0"/>
              <a:t>1,3 km kaugusel.  Lisaks asuvad jõel ka Jägala, Tammiku, </a:t>
            </a:r>
            <a:r>
              <a:rPr lang="et-EE" sz="2400" b="1" dirty="0" err="1"/>
              <a:t>Saunja</a:t>
            </a:r>
            <a:r>
              <a:rPr lang="et-EE" sz="2400" dirty="0"/>
              <a:t>, </a:t>
            </a:r>
            <a:r>
              <a:rPr lang="et-EE" sz="2400" b="1" dirty="0"/>
              <a:t>Anija</a:t>
            </a:r>
            <a:r>
              <a:rPr lang="et-EE" sz="2400" dirty="0"/>
              <a:t>, Kehra, Kaunissaare, </a:t>
            </a:r>
            <a:r>
              <a:rPr lang="et-EE" sz="2400" dirty="0" err="1"/>
              <a:t>Vetla</a:t>
            </a:r>
            <a:r>
              <a:rPr lang="et-EE" sz="2400" dirty="0"/>
              <a:t>, Sae ja Vanaveski (</a:t>
            </a:r>
            <a:r>
              <a:rPr lang="et-EE" sz="2400" dirty="0" err="1"/>
              <a:t>Puiatu</a:t>
            </a:r>
            <a:r>
              <a:rPr lang="et-EE" sz="2400" dirty="0"/>
              <a:t>) </a:t>
            </a:r>
            <a:r>
              <a:rPr lang="et-EE" sz="2400" b="1" dirty="0"/>
              <a:t>paisud</a:t>
            </a:r>
            <a:r>
              <a:rPr lang="et-EE" sz="2400" dirty="0"/>
              <a:t>. </a:t>
            </a:r>
          </a:p>
          <a:p>
            <a:r>
              <a:rPr lang="et-EE" sz="2400" b="1" dirty="0"/>
              <a:t>Jõelähtme jõgi </a:t>
            </a:r>
            <a:r>
              <a:rPr lang="et-EE" sz="2400" dirty="0"/>
              <a:t>on Jägala jõevasakpoolne lisajõgi ja asub  alamjooksul. Pikkus 46 km ja valgala 321 km</a:t>
            </a:r>
            <a:r>
              <a:rPr lang="et-EE" sz="2400" baseline="30000" dirty="0"/>
              <a:t>2</a:t>
            </a:r>
            <a:r>
              <a:rPr lang="et-EE" sz="2400" dirty="0"/>
              <a:t>.  </a:t>
            </a:r>
          </a:p>
          <a:p>
            <a:r>
              <a:rPr lang="et-EE" dirty="0"/>
              <a:t>Jägala jõe veekogumite kaart on   slaidil  4 ja hoiuala kaart slaidil 7. </a:t>
            </a:r>
          </a:p>
        </p:txBody>
      </p:sp>
    </p:spTree>
    <p:extLst>
      <p:ext uri="{BB962C8B-B14F-4D97-AF65-F5344CB8AC3E}">
        <p14:creationId xmlns:p14="http://schemas.microsoft.com/office/powerpoint/2010/main" val="172977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03D0-31B1-E07A-61DC-B6593ED49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FFD6-647D-BC7D-504D-78DE1C008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139510"/>
          </a:xfrm>
        </p:spPr>
        <p:txBody>
          <a:bodyPr/>
          <a:lstStyle/>
          <a:p>
            <a:r>
              <a:rPr lang="et-EE" dirty="0"/>
              <a:t>Veemajanduskava 2022 kuni 2027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0983-763F-8A45-35A9-EA3B7272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04865"/>
            <a:ext cx="11101136" cy="4703859"/>
          </a:xfrm>
        </p:spPr>
        <p:txBody>
          <a:bodyPr>
            <a:noAutofit/>
          </a:bodyPr>
          <a:lstStyle/>
          <a:p>
            <a:r>
              <a:rPr lang="et-EE" sz="2400" b="1" dirty="0"/>
              <a:t>Harju alamvesikonnas </a:t>
            </a:r>
            <a:r>
              <a:rPr lang="et-EE" sz="2400" dirty="0"/>
              <a:t>asuval </a:t>
            </a:r>
            <a:r>
              <a:rPr lang="et-EE" sz="2400" b="1" dirty="0"/>
              <a:t>Jägala jõel </a:t>
            </a:r>
            <a:r>
              <a:rPr lang="et-EE" sz="2400" dirty="0"/>
              <a:t>on </a:t>
            </a:r>
            <a:r>
              <a:rPr lang="et-EE" sz="2400" b="1" dirty="0"/>
              <a:t>kolm veekogumit </a:t>
            </a:r>
            <a:r>
              <a:rPr lang="et-EE" sz="2400" dirty="0"/>
              <a:t>:</a:t>
            </a:r>
          </a:p>
          <a:p>
            <a:r>
              <a:rPr lang="et-EE" sz="2400" b="1" dirty="0">
                <a:solidFill>
                  <a:srgbClr val="FF0000"/>
                </a:solidFill>
              </a:rPr>
              <a:t>Jägala_2: </a:t>
            </a:r>
            <a:r>
              <a:rPr lang="et-EE" sz="2400" dirty="0"/>
              <a:t>Ambla jõest  Soodla jõeni (47,3 km), linnuala, Anija pais, põllumajandustootmine </a:t>
            </a:r>
            <a:r>
              <a:rPr lang="et-EE" sz="2400" b="1" dirty="0"/>
              <a:t>– 7</a:t>
            </a:r>
            <a:r>
              <a:rPr lang="et-EE" sz="2400" dirty="0"/>
              <a:t> </a:t>
            </a:r>
            <a:r>
              <a:rPr lang="et-EE" sz="2400" b="1" dirty="0"/>
              <a:t>parandusmeedet</a:t>
            </a:r>
          </a:p>
          <a:p>
            <a:r>
              <a:rPr lang="et-EE" sz="2400" b="1" dirty="0">
                <a:solidFill>
                  <a:srgbClr val="FF0000"/>
                </a:solidFill>
              </a:rPr>
              <a:t>Jägala _3: </a:t>
            </a:r>
            <a:r>
              <a:rPr lang="et-EE" sz="2400" dirty="0"/>
              <a:t>Soodla jõest Jägala joani (15,0 km), Anija puhasti ja </a:t>
            </a:r>
            <a:r>
              <a:rPr lang="et-EE" sz="2400" dirty="0" err="1"/>
              <a:t>Saunja</a:t>
            </a:r>
            <a:r>
              <a:rPr lang="et-EE" sz="2400" dirty="0"/>
              <a:t> pais, põllumajandustootmine – </a:t>
            </a:r>
            <a:r>
              <a:rPr lang="et-EE" sz="2400" b="1" dirty="0"/>
              <a:t>9</a:t>
            </a:r>
            <a:r>
              <a:rPr lang="et-EE" sz="2400" dirty="0"/>
              <a:t> </a:t>
            </a:r>
            <a:r>
              <a:rPr lang="et-EE" sz="2400" b="1" dirty="0"/>
              <a:t>parandusmeedet</a:t>
            </a:r>
            <a:r>
              <a:rPr lang="et-EE" sz="2400" dirty="0"/>
              <a:t> </a:t>
            </a:r>
          </a:p>
          <a:p>
            <a:r>
              <a:rPr lang="et-EE" sz="2400" b="1" dirty="0">
                <a:solidFill>
                  <a:srgbClr val="FF0000"/>
                </a:solidFill>
              </a:rPr>
              <a:t>Jägala_4:  </a:t>
            </a:r>
            <a:r>
              <a:rPr lang="et-EE" sz="2400" dirty="0"/>
              <a:t>Jägala joast  suudmeni (4,5 km), lõhe elupaik, Linnamäe pais – </a:t>
            </a:r>
            <a:r>
              <a:rPr lang="et-EE" sz="2400" b="1" dirty="0"/>
              <a:t>3</a:t>
            </a:r>
            <a:r>
              <a:rPr lang="et-EE" sz="2400" dirty="0"/>
              <a:t> </a:t>
            </a:r>
            <a:r>
              <a:rPr lang="et-EE" sz="2400" b="1" dirty="0"/>
              <a:t>parandusmeedet  </a:t>
            </a:r>
          </a:p>
          <a:p>
            <a:r>
              <a:rPr lang="et-EE" sz="2400" i="1" dirty="0"/>
              <a:t>Väljavõte veemajanduskava meetmete tabelist (Jägala jõe veekogumite kohta) on talveseminaril väljatrükituna kaasas. </a:t>
            </a:r>
          </a:p>
        </p:txBody>
      </p:sp>
    </p:spTree>
    <p:extLst>
      <p:ext uri="{BB962C8B-B14F-4D97-AF65-F5344CB8AC3E}">
        <p14:creationId xmlns:p14="http://schemas.microsoft.com/office/powerpoint/2010/main" val="92576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7345F-CF2D-6FEF-5F51-4875F043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40FE-F26F-FC3E-E13C-BC2080A2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5" y="539999"/>
            <a:ext cx="3470988" cy="4134637"/>
          </a:xfrm>
        </p:spPr>
        <p:txBody>
          <a:bodyPr>
            <a:normAutofit fontScale="90000"/>
          </a:bodyPr>
          <a:lstStyle/>
          <a:p>
            <a:r>
              <a:rPr lang="et-EE" dirty="0"/>
              <a:t>Jägala jõe kaart </a:t>
            </a:r>
            <a:br>
              <a:rPr lang="et-EE" dirty="0"/>
            </a:br>
            <a:r>
              <a:rPr lang="et-EE" dirty="0"/>
              <a:t>vee-kogumite </a:t>
            </a:r>
            <a:br>
              <a:rPr lang="et-EE" dirty="0"/>
            </a:br>
            <a:r>
              <a:rPr lang="et-EE" dirty="0"/>
              <a:t>piiridega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BFC28-CD4C-2920-7D7A-CC7EFDC1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433" y="74645"/>
            <a:ext cx="7984567" cy="652209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0972BF-0A94-5530-6B82-CDFE72BFCD7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641135" y="6111551"/>
            <a:ext cx="50121" cy="197173"/>
          </a:xfrm>
        </p:spPr>
        <p:txBody>
          <a:bodyPr>
            <a:normAutofit fontScale="32500" lnSpcReduction="20000"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5842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97B29-6B6C-12B5-CD5B-BC606B13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0129-F2ED-92E1-3648-F8B52696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Jägala veekogumite võrdlus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0D48FF-7D5A-5C0A-9F5B-75847D8982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72816"/>
          <a:ext cx="1210180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438">
                  <a:extLst>
                    <a:ext uri="{9D8B030D-6E8A-4147-A177-3AD203B41FA5}">
                      <a16:colId xmlns:a16="http://schemas.microsoft.com/office/drawing/2014/main" val="1942252934"/>
                    </a:ext>
                  </a:extLst>
                </a:gridCol>
                <a:gridCol w="905833">
                  <a:extLst>
                    <a:ext uri="{9D8B030D-6E8A-4147-A177-3AD203B41FA5}">
                      <a16:colId xmlns:a16="http://schemas.microsoft.com/office/drawing/2014/main" val="2341111082"/>
                    </a:ext>
                  </a:extLst>
                </a:gridCol>
                <a:gridCol w="984862">
                  <a:extLst>
                    <a:ext uri="{9D8B030D-6E8A-4147-A177-3AD203B41FA5}">
                      <a16:colId xmlns:a16="http://schemas.microsoft.com/office/drawing/2014/main" val="3912264387"/>
                    </a:ext>
                  </a:extLst>
                </a:gridCol>
                <a:gridCol w="1226206">
                  <a:extLst>
                    <a:ext uri="{9D8B030D-6E8A-4147-A177-3AD203B41FA5}">
                      <a16:colId xmlns:a16="http://schemas.microsoft.com/office/drawing/2014/main" val="3428183663"/>
                    </a:ext>
                  </a:extLst>
                </a:gridCol>
                <a:gridCol w="1339986">
                  <a:extLst>
                    <a:ext uri="{9D8B030D-6E8A-4147-A177-3AD203B41FA5}">
                      <a16:colId xmlns:a16="http://schemas.microsoft.com/office/drawing/2014/main" val="881472019"/>
                    </a:ext>
                  </a:extLst>
                </a:gridCol>
                <a:gridCol w="1140909">
                  <a:extLst>
                    <a:ext uri="{9D8B030D-6E8A-4147-A177-3AD203B41FA5}">
                      <a16:colId xmlns:a16="http://schemas.microsoft.com/office/drawing/2014/main" val="3849394298"/>
                    </a:ext>
                  </a:extLst>
                </a:gridCol>
                <a:gridCol w="1140909">
                  <a:extLst>
                    <a:ext uri="{9D8B030D-6E8A-4147-A177-3AD203B41FA5}">
                      <a16:colId xmlns:a16="http://schemas.microsoft.com/office/drawing/2014/main" val="1061727395"/>
                    </a:ext>
                  </a:extLst>
                </a:gridCol>
                <a:gridCol w="2490223">
                  <a:extLst>
                    <a:ext uri="{9D8B030D-6E8A-4147-A177-3AD203B41FA5}">
                      <a16:colId xmlns:a16="http://schemas.microsoft.com/office/drawing/2014/main" val="1053725"/>
                    </a:ext>
                  </a:extLst>
                </a:gridCol>
                <a:gridCol w="1436438">
                  <a:extLst>
                    <a:ext uri="{9D8B030D-6E8A-4147-A177-3AD203B41FA5}">
                      <a16:colId xmlns:a16="http://schemas.microsoft.com/office/drawing/2014/main" val="2995936090"/>
                    </a:ext>
                  </a:extLst>
                </a:gridCol>
              </a:tblGrid>
              <a:tr h="559858">
                <a:tc>
                  <a:txBody>
                    <a:bodyPr/>
                    <a:lstStyle/>
                    <a:p>
                      <a:r>
                        <a:rPr lang="et-EE" dirty="0"/>
                        <a:t>Veekogum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err="1"/>
                        <a:t>Pik-kus</a:t>
                      </a:r>
                      <a:r>
                        <a:rPr lang="et-EE" dirty="0"/>
                        <a:t>, km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Natura ala </a:t>
                      </a:r>
                    </a:p>
                    <a:p>
                      <a:r>
                        <a:rPr lang="et-EE" dirty="0" err="1"/>
                        <a:t>Osa-kaal</a:t>
                      </a:r>
                      <a:r>
                        <a:rPr lang="et-EE" dirty="0"/>
                        <a:t>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Koond-seisund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A0DC64"/>
                          </a:solidFill>
                        </a:rPr>
                        <a:t>Sh. </a:t>
                      </a:r>
                      <a:r>
                        <a:rPr lang="et-EE" sz="1600" dirty="0" err="1">
                          <a:solidFill>
                            <a:srgbClr val="A0DC64"/>
                          </a:solidFill>
                        </a:rPr>
                        <a:t>Ökoloogi-line</a:t>
                      </a:r>
                      <a:r>
                        <a:rPr lang="et-EE" sz="1600" dirty="0">
                          <a:solidFill>
                            <a:srgbClr val="A0DC64"/>
                          </a:solidFill>
                        </a:rPr>
                        <a:t> seisund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Sh. </a:t>
                      </a:r>
                      <a:r>
                        <a:rPr lang="et-EE" sz="16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keemi-line</a:t>
                      </a:r>
                      <a:r>
                        <a:rPr lang="et-EE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seisund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98D1FF"/>
                          </a:solidFill>
                        </a:rPr>
                        <a:t>Sh. </a:t>
                      </a:r>
                      <a:r>
                        <a:rPr lang="et-EE" sz="1600" dirty="0" err="1">
                          <a:solidFill>
                            <a:srgbClr val="98D1FF"/>
                          </a:solidFill>
                        </a:rPr>
                        <a:t>hüdro</a:t>
                      </a:r>
                      <a:r>
                        <a:rPr lang="et-EE" sz="1600" dirty="0">
                          <a:solidFill>
                            <a:srgbClr val="98D1FF"/>
                          </a:solidFill>
                        </a:rPr>
                        <a:t>-</a:t>
                      </a:r>
                      <a:r>
                        <a:rPr lang="et-EE" sz="1600" dirty="0" err="1">
                          <a:solidFill>
                            <a:srgbClr val="98D1FF"/>
                          </a:solidFill>
                        </a:rPr>
                        <a:t>morfo-loogiline</a:t>
                      </a:r>
                      <a:r>
                        <a:rPr lang="et-EE" sz="1600" dirty="0">
                          <a:solidFill>
                            <a:srgbClr val="98D1FF"/>
                          </a:solidFill>
                        </a:rPr>
                        <a:t> seisund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Koondseisundi eesmärk ja tähtaeg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err="1"/>
                        <a:t>Koormu-sed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50629"/>
                  </a:ext>
                </a:extLst>
              </a:tr>
              <a:tr h="559858">
                <a:tc>
                  <a:txBody>
                    <a:bodyPr/>
                    <a:lstStyle/>
                    <a:p>
                      <a:r>
                        <a:rPr lang="et-EE" b="1" dirty="0"/>
                        <a:t>Jägala_2</a:t>
                      </a:r>
                    </a:p>
                    <a:p>
                      <a:r>
                        <a:rPr lang="et-EE" dirty="0"/>
                        <a:t>Amblast Soodlani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/>
                        <a:t>47,3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/>
                        <a:t>34,2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Kesine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Kesine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Hea (</a:t>
                      </a:r>
                      <a:r>
                        <a:rPr lang="et-EE" dirty="0" err="1"/>
                        <a:t>hinda-mata</a:t>
                      </a:r>
                      <a:r>
                        <a:rPr lang="et-EE" dirty="0"/>
                        <a:t>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Hea (pärast 2027)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err="1"/>
                        <a:t>Põllu-majandus</a:t>
                      </a:r>
                      <a:r>
                        <a:rPr lang="et-EE" dirty="0"/>
                        <a:t>, paisurajatis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22820"/>
                  </a:ext>
                </a:extLst>
              </a:tr>
              <a:tr h="559858">
                <a:tc>
                  <a:txBody>
                    <a:bodyPr/>
                    <a:lstStyle/>
                    <a:p>
                      <a:r>
                        <a:rPr lang="et-EE" b="1" dirty="0"/>
                        <a:t>Jägala_3</a:t>
                      </a:r>
                    </a:p>
                    <a:p>
                      <a:r>
                        <a:rPr lang="et-EE" dirty="0"/>
                        <a:t>Soodlast Jägala joani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/>
                        <a:t>15,0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Kesine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Kesine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Hea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5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Hea,  2027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err="1"/>
                        <a:t>Põllu-majandus</a:t>
                      </a:r>
                      <a:r>
                        <a:rPr lang="et-EE" dirty="0"/>
                        <a:t> metsandus, paisurajatis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260584"/>
                  </a:ext>
                </a:extLst>
              </a:tr>
              <a:tr h="559858">
                <a:tc>
                  <a:txBody>
                    <a:bodyPr/>
                    <a:lstStyle/>
                    <a:p>
                      <a:r>
                        <a:rPr lang="et-EE" b="1" dirty="0"/>
                        <a:t>Jägala_4</a:t>
                      </a:r>
                    </a:p>
                    <a:p>
                      <a:r>
                        <a:rPr lang="et-EE" dirty="0"/>
                        <a:t>Jägala joast suudmeni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/>
                        <a:t>87,0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err="1"/>
                        <a:t>Kalb</a:t>
                      </a:r>
                      <a:endParaRPr lang="et-E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Halb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Hea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Hea, leebem eesmärk kaladele, pärast 2027</a:t>
                      </a:r>
                    </a:p>
                    <a:p>
                      <a:endParaRPr lang="et-EE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 err="1"/>
                        <a:t>Põllu-majandus</a:t>
                      </a:r>
                      <a:r>
                        <a:rPr lang="et-EE" dirty="0"/>
                        <a:t> metsandus, paisurajatis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50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39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E0A9-23AF-CA12-9B24-925258A1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000"/>
            <a:ext cx="12192000" cy="1809500"/>
          </a:xfrm>
        </p:spPr>
        <p:txBody>
          <a:bodyPr/>
          <a:lstStyle/>
          <a:p>
            <a:r>
              <a:rPr lang="et-EE" dirty="0"/>
              <a:t>Parandusmeetmed veemajanduskavas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F5F2-9366-3511-B920-BEEB54FF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1" y="1455577"/>
            <a:ext cx="11924522" cy="5262464"/>
          </a:xfrm>
        </p:spPr>
        <p:txBody>
          <a:bodyPr>
            <a:normAutofit lnSpcReduction="10000"/>
          </a:bodyPr>
          <a:lstStyle/>
          <a:p>
            <a:r>
              <a:rPr lang="et-EE" dirty="0"/>
              <a:t>1687 -  Anija puhastile  – keskkonnakaitselubade tingimuste täitmine  (OÜ </a:t>
            </a:r>
            <a:r>
              <a:rPr lang="et-EE" dirty="0" err="1"/>
              <a:t>Velko</a:t>
            </a:r>
            <a:r>
              <a:rPr lang="et-EE" dirty="0"/>
              <a:t> AV)</a:t>
            </a:r>
          </a:p>
          <a:p>
            <a:r>
              <a:rPr lang="et-EE" dirty="0"/>
              <a:t>1876  - Anija paisule – kalade läbipääsu tagamine (Paisu valdaja)</a:t>
            </a:r>
          </a:p>
          <a:p>
            <a:r>
              <a:rPr lang="et-EE" dirty="0"/>
              <a:t>1689 ja 3579 </a:t>
            </a:r>
            <a:r>
              <a:rPr lang="et-EE" dirty="0" err="1"/>
              <a:t>Saunja</a:t>
            </a:r>
            <a:r>
              <a:rPr lang="et-EE" dirty="0"/>
              <a:t> paisule -  kalade läbipääsu tagamine alates 1 jaanuar 2025. (Osaühing E.VÕRK) ja keskkonnaloa pikendamine või tühistamine (Keskkonnaamet , KKA).</a:t>
            </a:r>
          </a:p>
          <a:p>
            <a:r>
              <a:rPr lang="et-EE" dirty="0"/>
              <a:t>1692 ja 3614 Linnamäe paisule –paisjärve hooldamine (OÜ </a:t>
            </a:r>
            <a:r>
              <a:rPr lang="et-EE" dirty="0" err="1"/>
              <a:t>Wooluvabrik</a:t>
            </a:r>
            <a:r>
              <a:rPr lang="et-EE" dirty="0"/>
              <a:t>) ja paisjärve hooldusnõuete seadmine (KKA)</a:t>
            </a:r>
          </a:p>
          <a:p>
            <a:r>
              <a:rPr lang="et-EE" dirty="0"/>
              <a:t>1665 ja 1677 silohoidlate, sõnnikuhoidlate jmt veekaitsenõuete täitmise järelevalve (KKA)</a:t>
            </a:r>
          </a:p>
          <a:p>
            <a:r>
              <a:rPr lang="et-EE" dirty="0"/>
              <a:t>1666, 1678, 1690  – keskkonnahariduslik ennetav tegevus põllumajandustootjatele  (KKA)</a:t>
            </a:r>
          </a:p>
          <a:p>
            <a:r>
              <a:rPr lang="et-EE" dirty="0"/>
              <a:t>1667, 1679 – põllumajandusloomade välitingimustes pidamise kontroll – (KKA)</a:t>
            </a:r>
          </a:p>
          <a:p>
            <a:r>
              <a:rPr lang="et-EE" dirty="0"/>
              <a:t>1674 ja 1686 – taimekaitsevahendite kasutamise ja hoiustamise kontroll – (KKA ja PM ning Toiduamet)</a:t>
            </a:r>
          </a:p>
          <a:p>
            <a:r>
              <a:rPr lang="et-EE" dirty="0"/>
              <a:t>1672 ja 1684 - põllumajandustegevuse keskkonnanõuete järelevalve KKA.</a:t>
            </a:r>
          </a:p>
          <a:p>
            <a:r>
              <a:rPr lang="et-EE" dirty="0"/>
              <a:t>1688 – kaitset vajava ala </a:t>
            </a:r>
            <a:r>
              <a:rPr lang="et-EE"/>
              <a:t>(Veeseaduse paragrahv 36)  </a:t>
            </a:r>
            <a:r>
              <a:rPr lang="et-EE" dirty="0"/>
              <a:t>järelevalve  KKA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057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67AA-051C-F499-A04E-7573791D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Jägala jõe hoiuala kaitsekorralduskava 2022-2026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26A2A6-EEBD-0333-2D2B-BBE1CB743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Koostaja: Keskkonnaameti looduskaitse planeerimise osakonna vanemspetsialist Kristi Pai. </a:t>
            </a:r>
          </a:p>
          <a:p>
            <a:r>
              <a:rPr lang="et-EE" dirty="0"/>
              <a:t>Kinnitatud 22.04.2022.a. Keskkonnaameti korraldusega nr 1-3/22/163</a:t>
            </a:r>
          </a:p>
          <a:p>
            <a:r>
              <a:rPr lang="et-EE" dirty="0"/>
              <a:t>Annab ülevaate </a:t>
            </a:r>
            <a:r>
              <a:rPr lang="et-EE" dirty="0" err="1"/>
              <a:t>pika-ajalistest</a:t>
            </a:r>
            <a:r>
              <a:rPr lang="et-EE" dirty="0"/>
              <a:t> (30 aastat) ja lühiajalistest kaitse-eesmärkidest, peamistest kaitstavatest liikidest, mõjuteguritest, huvigruppidest ja tegevusplaanist.</a:t>
            </a:r>
          </a:p>
          <a:p>
            <a:r>
              <a:rPr lang="et-EE" dirty="0"/>
              <a:t>Kaitstav elupaigatüüp: </a:t>
            </a:r>
            <a:r>
              <a:rPr lang="et-EE" b="1" dirty="0"/>
              <a:t>Jõed ja ojad</a:t>
            </a:r>
          </a:p>
          <a:p>
            <a:r>
              <a:rPr lang="et-EE" b="1" dirty="0">
                <a:solidFill>
                  <a:srgbClr val="FF0000"/>
                </a:solidFill>
              </a:rPr>
              <a:t>Kaitstakse</a:t>
            </a:r>
            <a:r>
              <a:rPr lang="et-EE" dirty="0"/>
              <a:t> </a:t>
            </a:r>
            <a:r>
              <a:rPr lang="et-EE" b="1" dirty="0"/>
              <a:t>jõesilmu, hariliku võldase, lõhe, </a:t>
            </a:r>
            <a:r>
              <a:rPr lang="et-EE" b="1" dirty="0" err="1"/>
              <a:t>paksukojalise</a:t>
            </a:r>
            <a:r>
              <a:rPr lang="et-EE" b="1" dirty="0"/>
              <a:t> jõekarbi ja saarma </a:t>
            </a:r>
            <a:r>
              <a:rPr lang="et-EE" b="1" dirty="0">
                <a:solidFill>
                  <a:srgbClr val="FF0000"/>
                </a:solidFill>
              </a:rPr>
              <a:t>elupaiku</a:t>
            </a:r>
            <a:r>
              <a:rPr lang="et-EE" dirty="0"/>
              <a:t>.</a:t>
            </a:r>
          </a:p>
          <a:p>
            <a:r>
              <a:rPr lang="et-EE" dirty="0"/>
              <a:t>Lisaks hoiualale hõlmab </a:t>
            </a:r>
            <a:r>
              <a:rPr lang="et-EE" b="1" dirty="0">
                <a:solidFill>
                  <a:srgbClr val="FF0000"/>
                </a:solidFill>
              </a:rPr>
              <a:t>Jägala loodusala </a:t>
            </a:r>
            <a:r>
              <a:rPr lang="et-EE" dirty="0"/>
              <a:t>ka </a:t>
            </a:r>
            <a:r>
              <a:rPr lang="et-EE" b="1" dirty="0"/>
              <a:t>Jägala juga</a:t>
            </a:r>
            <a:r>
              <a:rPr lang="et-EE" dirty="0"/>
              <a:t>. (kõrgus 8,1 m)    </a:t>
            </a:r>
          </a:p>
          <a:p>
            <a:r>
              <a:rPr lang="et-EE" dirty="0"/>
              <a:t>Hoiuala pindala on 27,9 km</a:t>
            </a:r>
            <a:r>
              <a:rPr lang="et-EE" baseline="30000" dirty="0"/>
              <a:t>2</a:t>
            </a:r>
            <a:r>
              <a:rPr lang="et-EE" dirty="0"/>
              <a:t> ja see asub Harju maakonnas, Jõelähtme vallas Jõesuu, </a:t>
            </a:r>
            <a:r>
              <a:rPr lang="et-EE" dirty="0" err="1"/>
              <a:t>Männiva</a:t>
            </a:r>
            <a:r>
              <a:rPr lang="et-EE" dirty="0"/>
              <a:t>, Jõelähtme, </a:t>
            </a:r>
            <a:r>
              <a:rPr lang="et-EE" dirty="0" err="1"/>
              <a:t>Koila</a:t>
            </a:r>
            <a:r>
              <a:rPr lang="et-EE" dirty="0"/>
              <a:t>, Koogi ja Jägala-Joa külas. (vt kaart järgmisel slaidil) </a:t>
            </a:r>
          </a:p>
        </p:txBody>
      </p:sp>
    </p:spTree>
    <p:extLst>
      <p:ext uri="{BB962C8B-B14F-4D97-AF65-F5344CB8AC3E}">
        <p14:creationId xmlns:p14="http://schemas.microsoft.com/office/powerpoint/2010/main" val="347704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1281-25FF-44D5-36CE-B633E694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5108241" cy="1809500"/>
          </a:xfrm>
        </p:spPr>
        <p:txBody>
          <a:bodyPr/>
          <a:lstStyle/>
          <a:p>
            <a:r>
              <a:rPr lang="et-EE" dirty="0"/>
              <a:t>Hoiuala kaart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3C0048-6782-BF14-4EC4-C6D98ACF7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027" y="13996"/>
            <a:ext cx="4717092" cy="6665458"/>
          </a:xfrm>
        </p:spPr>
      </p:pic>
    </p:spTree>
    <p:extLst>
      <p:ext uri="{BB962C8B-B14F-4D97-AF65-F5344CB8AC3E}">
        <p14:creationId xmlns:p14="http://schemas.microsoft.com/office/powerpoint/2010/main" val="16266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554C-7BF5-50F6-4713-032CE475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Hüdrobioloogiline</a:t>
            </a:r>
            <a:r>
              <a:rPr lang="et-EE" dirty="0"/>
              <a:t> seire hoiualal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ECD063-A803-7BA7-08B6-BF76EA946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71080"/>
              </p:ext>
            </p:extLst>
          </p:nvPr>
        </p:nvGraphicFramePr>
        <p:xfrm>
          <a:off x="539750" y="2528888"/>
          <a:ext cx="11101386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492">
                  <a:extLst>
                    <a:ext uri="{9D8B030D-6E8A-4147-A177-3AD203B41FA5}">
                      <a16:colId xmlns:a16="http://schemas.microsoft.com/office/drawing/2014/main" val="2257371294"/>
                    </a:ext>
                  </a:extLst>
                </a:gridCol>
                <a:gridCol w="1844985">
                  <a:extLst>
                    <a:ext uri="{9D8B030D-6E8A-4147-A177-3AD203B41FA5}">
                      <a16:colId xmlns:a16="http://schemas.microsoft.com/office/drawing/2014/main" val="1981096708"/>
                    </a:ext>
                  </a:extLst>
                </a:gridCol>
                <a:gridCol w="1850216">
                  <a:extLst>
                    <a:ext uri="{9D8B030D-6E8A-4147-A177-3AD203B41FA5}">
                      <a16:colId xmlns:a16="http://schemas.microsoft.com/office/drawing/2014/main" val="429538379"/>
                    </a:ext>
                  </a:extLst>
                </a:gridCol>
                <a:gridCol w="1850231">
                  <a:extLst>
                    <a:ext uri="{9D8B030D-6E8A-4147-A177-3AD203B41FA5}">
                      <a16:colId xmlns:a16="http://schemas.microsoft.com/office/drawing/2014/main" val="3879225290"/>
                    </a:ext>
                  </a:extLst>
                </a:gridCol>
                <a:gridCol w="1850231">
                  <a:extLst>
                    <a:ext uri="{9D8B030D-6E8A-4147-A177-3AD203B41FA5}">
                      <a16:colId xmlns:a16="http://schemas.microsoft.com/office/drawing/2014/main" val="3435507174"/>
                    </a:ext>
                  </a:extLst>
                </a:gridCol>
                <a:gridCol w="1850231">
                  <a:extLst>
                    <a:ext uri="{9D8B030D-6E8A-4147-A177-3AD203B41FA5}">
                      <a16:colId xmlns:a16="http://schemas.microsoft.com/office/drawing/2014/main" val="3107683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Seirepunkt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Ränivetikad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Suurtaimed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Põhjaloomad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Kalad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Seisund kokku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1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Jägala jõgi: allpool Jägala juga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Väga hea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Hea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Hea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Halb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Halb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5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Jägala jõgi: Linnamäe (suue)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Väga hea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Hea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Kesine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Kesine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Kesine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Jõelähtme jõgi: Suue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Hea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Väga hea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Kesine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Halb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Halb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0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890437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DarkSeedLeftStep">
      <a:dk1>
        <a:srgbClr val="000000"/>
      </a:dk1>
      <a:lt1>
        <a:srgbClr val="FFFFFF"/>
      </a:lt1>
      <a:dk2>
        <a:srgbClr val="223C2E"/>
      </a:dk2>
      <a:lt2>
        <a:srgbClr val="E8E6E2"/>
      </a:lt2>
      <a:accent1>
        <a:srgbClr val="4D6CC3"/>
      </a:accent1>
      <a:accent2>
        <a:srgbClr val="3B8CB1"/>
      </a:accent2>
      <a:accent3>
        <a:srgbClr val="46B3A8"/>
      </a:accent3>
      <a:accent4>
        <a:srgbClr val="3BB174"/>
      </a:accent4>
      <a:accent5>
        <a:srgbClr val="48B84F"/>
      </a:accent5>
      <a:accent6>
        <a:srgbClr val="65B13B"/>
      </a:accent6>
      <a:hlink>
        <a:srgbClr val="319548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730</Words>
  <Application>Microsoft Office PowerPoint</Application>
  <PresentationFormat>Widescreen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Avenir Next LT Pro</vt:lpstr>
      <vt:lpstr>Bell MT</vt:lpstr>
      <vt:lpstr>GlowVTI</vt:lpstr>
      <vt:lpstr>JÄGALA JÕGI</vt:lpstr>
      <vt:lpstr>Jägala jõest</vt:lpstr>
      <vt:lpstr>Veemajanduskava 2022 kuni 2027</vt:lpstr>
      <vt:lpstr>Jägala jõe kaart  vee-kogumite  piiridega</vt:lpstr>
      <vt:lpstr>Jägala veekogumite võrdlus</vt:lpstr>
      <vt:lpstr>Parandusmeetmed veemajanduskavas </vt:lpstr>
      <vt:lpstr>Jägala jõe hoiuala kaitsekorralduskava 2022-2026</vt:lpstr>
      <vt:lpstr>Hoiuala kaart</vt:lpstr>
      <vt:lpstr>Hüdrobioloogiline seire hoiualal</vt:lpstr>
      <vt:lpstr>Hoiuala ja loodusala kaitsemeetmed</vt:lpstr>
      <vt:lpstr>Kaitsekorralduse tulemuslikkus</vt:lpstr>
      <vt:lpstr>Tänud tähelepanu eest!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Maret Merisaar</dc:creator>
  <cp:lastModifiedBy>Maret Merisaar</cp:lastModifiedBy>
  <cp:revision>29</cp:revision>
  <dcterms:created xsi:type="dcterms:W3CDTF">2025-01-08T17:15:32Z</dcterms:created>
  <dcterms:modified xsi:type="dcterms:W3CDTF">2025-01-09T19:04:24Z</dcterms:modified>
</cp:coreProperties>
</file>