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notesMasterIdLst>
    <p:notesMasterId r:id="rId15"/>
  </p:notesMasterIdLst>
  <p:sldIdLst>
    <p:sldId id="256" r:id="rId2"/>
    <p:sldId id="257" r:id="rId3"/>
    <p:sldId id="260" r:id="rId4"/>
    <p:sldId id="259" r:id="rId5"/>
    <p:sldId id="268" r:id="rId6"/>
    <p:sldId id="269" r:id="rId7"/>
    <p:sldId id="262" r:id="rId8"/>
    <p:sldId id="263" r:id="rId9"/>
    <p:sldId id="272" r:id="rId10"/>
    <p:sldId id="266" r:id="rId11"/>
    <p:sldId id="258" r:id="rId12"/>
    <p:sldId id="264" r:id="rId13"/>
    <p:sldId id="265" r:id="rId14"/>
  </p:sldIdLst>
  <p:sldSz cx="12192000" cy="6858000"/>
  <p:notesSz cx="6735763" cy="98663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8E031-71B6-4C23-AAD8-0878E8F866D2}" type="datetimeFigureOut">
              <a:rPr lang="et-EE" smtClean="0"/>
              <a:t>16.01.2025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6E9A2-414D-49FA-8577-C5D374DEDB3F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0891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1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28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31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85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9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2" r:id="rId6"/>
    <p:sldLayoutId id="2147483738" r:id="rId7"/>
    <p:sldLayoutId id="2147483739" r:id="rId8"/>
    <p:sldLayoutId id="2147483740" r:id="rId9"/>
    <p:sldLayoutId id="2147483741" r:id="rId10"/>
    <p:sldLayoutId id="214748374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werf.org/files/chapter%207.pdf" TargetMode="External"/><Relationship Id="rId2" Type="http://schemas.openxmlformats.org/officeDocument/2006/relationships/hyperlink" Target="http://www.airproducts.com/~/meedia/downloads/w/wastewater-reatment/data-sheets/en-treating-sulfur-in-wastewater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paint pigments">
            <a:extLst>
              <a:ext uri="{FF2B5EF4-FFF2-40B4-BE49-F238E27FC236}">
                <a16:creationId xmlns:a16="http://schemas.microsoft.com/office/drawing/2014/main" id="{EC691C20-37DD-76AD-3D75-9EC7622A20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9978" r="-1" b="-1"/>
          <a:stretch/>
        </p:blipFill>
        <p:spPr>
          <a:xfrm>
            <a:off x="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233AB-E44C-B77D-A2DB-3393D95565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t-EE" sz="6000" dirty="0">
                <a:latin typeface="Arial Rounded MT Bold" panose="020F0704030504030204" pitchFamily="34" charset="0"/>
              </a:rPr>
              <a:t>HORIZON Tselluloosi ja Paberi AS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237A6-60F4-185D-F9AF-967F71D90D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t-EE" sz="3200" dirty="0">
                <a:latin typeface="Arial Rounded MT Bold" panose="020F0704030504030204" pitchFamily="34" charset="0"/>
              </a:rPr>
              <a:t>Reoveepuhastist lenduva H</a:t>
            </a:r>
            <a:r>
              <a:rPr lang="et-EE" sz="3200" baseline="-25000" dirty="0">
                <a:latin typeface="Arial Rounded MT Bold" panose="020F0704030504030204" pitchFamily="34" charset="0"/>
              </a:rPr>
              <a:t>2</a:t>
            </a:r>
            <a:r>
              <a:rPr lang="et-EE" sz="3200" dirty="0">
                <a:latin typeface="Arial Rounded MT Bold" panose="020F0704030504030204" pitchFamily="34" charset="0"/>
              </a:rPr>
              <a:t>S vähendamine 2017.a.</a:t>
            </a:r>
          </a:p>
          <a:p>
            <a:pPr algn="ctr"/>
            <a:endParaRPr lang="et-EE" sz="3200" dirty="0">
              <a:latin typeface="Arial Rounded MT Bold" panose="020F0704030504030204" pitchFamily="34" charset="0"/>
            </a:endParaRPr>
          </a:p>
          <a:p>
            <a:pPr algn="ctr"/>
            <a:r>
              <a:rPr lang="et-EE" sz="2200" dirty="0">
                <a:latin typeface="Arial Rounded MT Bold" panose="020F0704030504030204" pitchFamily="34" charset="0"/>
              </a:rPr>
              <a:t>Eesti Veeühingu talveseminar Kehras 10.01.2025.a.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293CAF-6601-F079-BBEE-9849DE01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sz="6700">
                <a:solidFill>
                  <a:schemeClr val="bg1"/>
                </a:solidFill>
                <a:latin typeface="Arial Rounded MT Bold" panose="020F0704030504030204" pitchFamily="34" charset="0"/>
              </a:rPr>
              <a:t>Projekt 2: Reoveepuhasti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CF8442-6BBD-E883-E47F-F80468F4B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7775771"/>
              </p:ext>
            </p:extLst>
          </p:nvPr>
        </p:nvGraphicFramePr>
        <p:xfrm>
          <a:off x="838200" y="2480862"/>
          <a:ext cx="10515602" cy="3471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3765">
                  <a:extLst>
                    <a:ext uri="{9D8B030D-6E8A-4147-A177-3AD203B41FA5}">
                      <a16:colId xmlns:a16="http://schemas.microsoft.com/office/drawing/2014/main" val="158528970"/>
                    </a:ext>
                  </a:extLst>
                </a:gridCol>
                <a:gridCol w="1906942">
                  <a:extLst>
                    <a:ext uri="{9D8B030D-6E8A-4147-A177-3AD203B41FA5}">
                      <a16:colId xmlns:a16="http://schemas.microsoft.com/office/drawing/2014/main" val="2550798686"/>
                    </a:ext>
                  </a:extLst>
                </a:gridCol>
                <a:gridCol w="2128084">
                  <a:extLst>
                    <a:ext uri="{9D8B030D-6E8A-4147-A177-3AD203B41FA5}">
                      <a16:colId xmlns:a16="http://schemas.microsoft.com/office/drawing/2014/main" val="2560420256"/>
                    </a:ext>
                  </a:extLst>
                </a:gridCol>
                <a:gridCol w="2248769">
                  <a:extLst>
                    <a:ext uri="{9D8B030D-6E8A-4147-A177-3AD203B41FA5}">
                      <a16:colId xmlns:a16="http://schemas.microsoft.com/office/drawing/2014/main" val="2348856538"/>
                    </a:ext>
                  </a:extLst>
                </a:gridCol>
                <a:gridCol w="1878042">
                  <a:extLst>
                    <a:ext uri="{9D8B030D-6E8A-4147-A177-3AD203B41FA5}">
                      <a16:colId xmlns:a16="http://schemas.microsoft.com/office/drawing/2014/main" val="477726368"/>
                    </a:ext>
                  </a:extLst>
                </a:gridCol>
              </a:tblGrid>
              <a:tr h="468853">
                <a:tc>
                  <a:txBody>
                    <a:bodyPr/>
                    <a:lstStyle/>
                    <a:p>
                      <a:r>
                        <a:rPr lang="et-EE" sz="2400">
                          <a:latin typeface="Arial Rounded MT Bold" panose="020F0704030504030204" pitchFamily="34" charset="0"/>
                        </a:rPr>
                        <a:t>Heite allikas</a:t>
                      </a:r>
                    </a:p>
                  </a:txBody>
                  <a:tcPr marL="109515" marR="109515" marT="54758" marB="54758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t-EE" sz="2400" baseline="-25000" dirty="0"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S heited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2030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 gridSpan="2"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2016 (enne muudatust)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2017 (peale muudatust)</a:t>
                      </a:r>
                    </a:p>
                  </a:txBody>
                  <a:tcPr marL="109515" marR="109515" marT="54758" marB="54758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639635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2687031322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Eelsetitid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0,261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8,175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0,00196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0,061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607824439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Eelaeraator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0,035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1,096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0,00013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0,004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1044993550"/>
                  </a:ext>
                </a:extLst>
              </a:tr>
              <a:tr h="387185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Aeratsioon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0,033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1,034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0,00297</a:t>
                      </a:r>
                    </a:p>
                  </a:txBody>
                  <a:tcPr marL="109515" marR="109515" marT="54758" marB="54758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0,093</a:t>
                      </a:r>
                    </a:p>
                  </a:txBody>
                  <a:tcPr marL="109515" marR="109515" marT="54758" marB="54758"/>
                </a:tc>
                <a:extLst>
                  <a:ext uri="{0D108BD9-81ED-4DB2-BD59-A6C34878D82A}">
                    <a16:rowId xmlns:a16="http://schemas.microsoft.com/office/drawing/2014/main" val="2984393476"/>
                  </a:ext>
                </a:extLst>
              </a:tr>
              <a:tr h="639560">
                <a:tc>
                  <a:txBody>
                    <a:bodyPr/>
                    <a:lstStyle/>
                    <a:p>
                      <a:endParaRPr lang="et-EE" sz="1800">
                        <a:latin typeface="Arial Rounded MT Bold" panose="020F0704030504030204" pitchFamily="34" charset="0"/>
                      </a:endParaRPr>
                    </a:p>
                  </a:txBody>
                  <a:tcPr marL="109515" marR="109515" marT="54758" marB="5475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Enne muudatusi (2016)</a:t>
                      </a:r>
                    </a:p>
                  </a:txBody>
                  <a:tcPr marL="116886" marR="116886" marT="58444" marB="5844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Peale muudatusi </a:t>
                      </a:r>
                    </a:p>
                    <a:p>
                      <a:pPr algn="ctr"/>
                      <a:r>
                        <a:rPr lang="et-EE" sz="1800">
                          <a:latin typeface="Arial Rounded MT Bold" panose="020F0704030504030204" pitchFamily="34" charset="0"/>
                        </a:rPr>
                        <a:t>(alates september 2018)</a:t>
                      </a:r>
                    </a:p>
                  </a:txBody>
                  <a:tcPr marL="116886" marR="116886" marT="58444" marB="5844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139926"/>
                  </a:ext>
                </a:extLst>
              </a:tr>
              <a:tr h="394557"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Kompostimisväljak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0,59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18,479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>
                          <a:latin typeface="Arial Rounded MT Bold" panose="020F0704030504030204" pitchFamily="34" charset="0"/>
                        </a:rPr>
                        <a:t>0,177</a:t>
                      </a:r>
                    </a:p>
                  </a:txBody>
                  <a:tcPr marL="116886" marR="116886" marT="58444" marB="58444"/>
                </a:tc>
                <a:tc>
                  <a:txBody>
                    <a:bodyPr/>
                    <a:lstStyle/>
                    <a:p>
                      <a:r>
                        <a:rPr lang="et-EE" sz="1800" dirty="0">
                          <a:latin typeface="Arial Rounded MT Bold" panose="020F0704030504030204" pitchFamily="34" charset="0"/>
                        </a:rPr>
                        <a:t>5,544</a:t>
                      </a:r>
                    </a:p>
                  </a:txBody>
                  <a:tcPr marL="116886" marR="116886" marT="58444" marB="58444"/>
                </a:tc>
                <a:extLst>
                  <a:ext uri="{0D108BD9-81ED-4DB2-BD59-A6C34878D82A}">
                    <a16:rowId xmlns:a16="http://schemas.microsoft.com/office/drawing/2014/main" val="1964565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42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E1502-7381-C340-9C9B-E9A34D29F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ELLE OÜ hajumisarvutused </a:t>
            </a:r>
            <a:b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(H</a:t>
            </a:r>
            <a:r>
              <a:rPr lang="et-EE" sz="4000" baseline="-2500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4000">
                <a:solidFill>
                  <a:schemeClr val="bg1"/>
                </a:solidFill>
                <a:latin typeface="Arial Rounded MT Bold" panose="020F0704030504030204" pitchFamily="34" charset="0"/>
              </a:rPr>
              <a:t>S heide jääb lubatu piiridesse)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54C956F-9FE9-2131-9034-6D534BEBC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71372"/>
              </p:ext>
            </p:extLst>
          </p:nvPr>
        </p:nvGraphicFramePr>
        <p:xfrm>
          <a:off x="838200" y="2324286"/>
          <a:ext cx="10515604" cy="3752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84">
                  <a:extLst>
                    <a:ext uri="{9D8B030D-6E8A-4147-A177-3AD203B41FA5}">
                      <a16:colId xmlns:a16="http://schemas.microsoft.com/office/drawing/2014/main" val="3241881352"/>
                    </a:ext>
                  </a:extLst>
                </a:gridCol>
                <a:gridCol w="1141507">
                  <a:extLst>
                    <a:ext uri="{9D8B030D-6E8A-4147-A177-3AD203B41FA5}">
                      <a16:colId xmlns:a16="http://schemas.microsoft.com/office/drawing/2014/main" val="2036945795"/>
                    </a:ext>
                  </a:extLst>
                </a:gridCol>
                <a:gridCol w="810231">
                  <a:extLst>
                    <a:ext uri="{9D8B030D-6E8A-4147-A177-3AD203B41FA5}">
                      <a16:colId xmlns:a16="http://schemas.microsoft.com/office/drawing/2014/main" val="1111732498"/>
                    </a:ext>
                  </a:extLst>
                </a:gridCol>
                <a:gridCol w="939618">
                  <a:extLst>
                    <a:ext uri="{9D8B030D-6E8A-4147-A177-3AD203B41FA5}">
                      <a16:colId xmlns:a16="http://schemas.microsoft.com/office/drawing/2014/main" val="2545904219"/>
                    </a:ext>
                  </a:extLst>
                </a:gridCol>
                <a:gridCol w="1034428">
                  <a:extLst>
                    <a:ext uri="{9D8B030D-6E8A-4147-A177-3AD203B41FA5}">
                      <a16:colId xmlns:a16="http://schemas.microsoft.com/office/drawing/2014/main" val="1259719431"/>
                    </a:ext>
                  </a:extLst>
                </a:gridCol>
                <a:gridCol w="1728210">
                  <a:extLst>
                    <a:ext uri="{9D8B030D-6E8A-4147-A177-3AD203B41FA5}">
                      <a16:colId xmlns:a16="http://schemas.microsoft.com/office/drawing/2014/main" val="4178559578"/>
                    </a:ext>
                  </a:extLst>
                </a:gridCol>
                <a:gridCol w="1870982">
                  <a:extLst>
                    <a:ext uri="{9D8B030D-6E8A-4147-A177-3AD203B41FA5}">
                      <a16:colId xmlns:a16="http://schemas.microsoft.com/office/drawing/2014/main" val="1929337211"/>
                    </a:ext>
                  </a:extLst>
                </a:gridCol>
                <a:gridCol w="868232">
                  <a:extLst>
                    <a:ext uri="{9D8B030D-6E8A-4147-A177-3AD203B41FA5}">
                      <a16:colId xmlns:a16="http://schemas.microsoft.com/office/drawing/2014/main" val="3076857107"/>
                    </a:ext>
                  </a:extLst>
                </a:gridCol>
                <a:gridCol w="989812">
                  <a:extLst>
                    <a:ext uri="{9D8B030D-6E8A-4147-A177-3AD203B41FA5}">
                      <a16:colId xmlns:a16="http://schemas.microsoft.com/office/drawing/2014/main" val="3742914321"/>
                    </a:ext>
                  </a:extLst>
                </a:gridCol>
              </a:tblGrid>
              <a:tr h="282689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Heiteallikas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1300">
                          <a:latin typeface="Arial Rounded MT Bold" panose="020F0704030504030204" pitchFamily="34" charset="0"/>
                        </a:rPr>
                        <a:t>Heide välisõhku</a:t>
                      </a:r>
                    </a:p>
                  </a:txBody>
                  <a:tcPr marL="64247" marR="64247" marT="32124" marB="32124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sz="1300">
                          <a:latin typeface="Arial Rounded MT Bold" panose="020F0704030504030204" pitchFamily="34" charset="0"/>
                        </a:rPr>
                        <a:t>Arvutustulemused</a:t>
                      </a:r>
                    </a:p>
                  </a:txBody>
                  <a:tcPr marL="64247" marR="64247" marT="32124" marB="32124"/>
                </a:tc>
                <a:tc hMerge="1">
                  <a:txBody>
                    <a:bodyPr/>
                    <a:lstStyle/>
                    <a:p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Märkused</a:t>
                      </a: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394869513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Nr. kaar-dil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Nimetus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CASi nr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Nimetus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Hetkeline heitkogus, g/s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Õhukvaliteedi taseme piirväärtus, ÕPV 1, </a:t>
                      </a:r>
                      <a:r>
                        <a:rPr lang="el-GR" sz="1300" b="1"/>
                        <a:t>μ</a:t>
                      </a:r>
                      <a:r>
                        <a:rPr lang="et-EE" sz="1300">
                          <a:latin typeface="Arial Rounded MT Bold" panose="020F0704030504030204" pitchFamily="34" charset="0"/>
                        </a:rPr>
                        <a:t>g/m</a:t>
                      </a:r>
                      <a:r>
                        <a:rPr lang="et-EE" sz="1300" baseline="3000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Välisõhk väljaspool tootmisterritooriumi, </a:t>
                      </a:r>
                    </a:p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Cm, </a:t>
                      </a:r>
                      <a:r>
                        <a:rPr lang="el-GR" sz="1300" b="1"/>
                        <a:t>μ</a:t>
                      </a:r>
                      <a:r>
                        <a:rPr lang="et-EE" sz="1300">
                          <a:latin typeface="Arial Rounded MT Bold" panose="020F0704030504030204" pitchFamily="34" charset="0"/>
                        </a:rPr>
                        <a:t>g/m</a:t>
                      </a:r>
                      <a:r>
                        <a:rPr lang="et-EE" sz="1300" baseline="30000">
                          <a:latin typeface="Arial Rounded MT Bold" panose="020F0704030504030204" pitchFamily="34" charset="0"/>
                        </a:rPr>
                        <a:t>3</a:t>
                      </a:r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Suhe </a:t>
                      </a:r>
                    </a:p>
                    <a:p>
                      <a:r>
                        <a:rPr lang="et-EE" sz="1300" b="1">
                          <a:latin typeface="Arial Rounded MT Bold" panose="020F0704030504030204" pitchFamily="34" charset="0"/>
                        </a:rPr>
                        <a:t>Cm/ÕPV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3166674016"/>
                  </a:ext>
                </a:extLst>
              </a:tr>
              <a:tr h="321237"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693562745"/>
                  </a:ext>
                </a:extLst>
              </a:tr>
              <a:tr h="475431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S12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Eelsetitid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0,00196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0,96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0,120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1945334222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Eelaeraator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0,00013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0,54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0,068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912665155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Aeratsioon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0,00297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2,59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0,324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3812691003"/>
                  </a:ext>
                </a:extLst>
              </a:tr>
              <a:tr h="668173"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S12, S13, S14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Reovee-puhasti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7783-06-4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Divesinik-sulfiid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0,00506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8 (ÕPV 1)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2,69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r>
                        <a:rPr lang="et-EE" sz="1300">
                          <a:latin typeface="Arial Rounded MT Bold" panose="020F0704030504030204" pitchFamily="34" charset="0"/>
                        </a:rPr>
                        <a:t>0,336</a:t>
                      </a:r>
                    </a:p>
                  </a:txBody>
                  <a:tcPr marL="64247" marR="64247" marT="32124" marB="3212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300">
                          <a:latin typeface="Arial Rounded MT Bold" panose="020F0704030504030204" pitchFamily="34" charset="0"/>
                        </a:rPr>
                        <a:t>Normi piires</a:t>
                      </a:r>
                    </a:p>
                    <a:p>
                      <a:endParaRPr lang="et-EE" sz="1300">
                        <a:latin typeface="Arial Rounded MT Bold" panose="020F0704030504030204" pitchFamily="34" charset="0"/>
                      </a:endParaRPr>
                    </a:p>
                  </a:txBody>
                  <a:tcPr marL="64247" marR="64247" marT="32124" marB="32124"/>
                </a:tc>
                <a:extLst>
                  <a:ext uri="{0D108BD9-81ED-4DB2-BD59-A6C34878D82A}">
                    <a16:rowId xmlns:a16="http://schemas.microsoft.com/office/drawing/2014/main" val="2243914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43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1"/>
          </a:solidFill>
          <a:ln w="38100" cap="rnd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5BFCF-CCE4-5953-0D96-EB8BC135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5600">
                <a:latin typeface="Arial Rounded MT Bold" panose="020F0704030504030204" pitchFamily="34" charset="0"/>
              </a:rPr>
              <a:t>Kokkuvõte kirjandusallikatest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6694-E04A-5C29-788F-1FA75BA3E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Rauasoolade kasutamine vesiniksulfiidi kontrollimiseks reoveepuhastites on tavapärane.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Raudsulfiidi eeliseks on kättesaadavus ja väiksemad rauasisalduse normid heitvees ja reoveesettes (võrreldes muude metallidega).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Reoveesette rauasooladega töötlemise kõrvalproduktid on kahjutud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Väävli sadestamisel pikkades reoveekogumise kraavides on võimalik saavutada pika viibeajaga ühendid..</a:t>
            </a:r>
          </a:p>
          <a:p>
            <a:pPr>
              <a:lnSpc>
                <a:spcPct val="100000"/>
              </a:lnSpc>
            </a:pPr>
            <a:r>
              <a:rPr lang="et-EE" sz="2200">
                <a:latin typeface="Arial Rounded MT Bold" panose="020F0704030504030204" pitchFamily="34" charset="0"/>
              </a:rPr>
              <a:t>Rauasoolasid kasutatakse H</a:t>
            </a:r>
            <a:r>
              <a:rPr lang="et-EE" sz="2200" baseline="-25000">
                <a:latin typeface="Arial Rounded MT Bold" panose="020F0704030504030204" pitchFamily="34" charset="0"/>
              </a:rPr>
              <a:t>2</a:t>
            </a:r>
            <a:r>
              <a:rPr lang="et-EE" sz="2200">
                <a:latin typeface="Arial Rounded MT Bold" panose="020F0704030504030204" pitchFamily="34" charset="0"/>
              </a:rPr>
              <a:t>S heite kontrollimiseks näiteks Põhja-Dakota, Arizona ja California osariikides USAs, Austraalias ja Kreekas.  </a:t>
            </a:r>
          </a:p>
          <a:p>
            <a:pPr>
              <a:lnSpc>
                <a:spcPct val="100000"/>
              </a:lnSpc>
            </a:pPr>
            <a:endParaRPr lang="et-EE" sz="2200"/>
          </a:p>
          <a:p>
            <a:pPr>
              <a:lnSpc>
                <a:spcPct val="100000"/>
              </a:lnSpc>
            </a:pPr>
            <a:endParaRPr lang="et-EE" sz="2200"/>
          </a:p>
        </p:txBody>
      </p:sp>
    </p:spTree>
    <p:extLst>
      <p:ext uri="{BB962C8B-B14F-4D97-AF65-F5344CB8AC3E}">
        <p14:creationId xmlns:p14="http://schemas.microsoft.com/office/powerpoint/2010/main" val="174212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9F092-2D07-07A5-EA96-1FB0F7B0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r>
              <a:rPr lang="et-EE" sz="6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Allikaid: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B2C4B-6EBF-4998-618C-7537AC9BA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 fontScale="92500" lnSpcReduction="20000"/>
          </a:bodyPr>
          <a:lstStyle/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Treating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sulfur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wastewater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(2015): 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  <a:hlinkClick r:id="rId2"/>
              </a:rPr>
              <a:t>http://www.airproducts.com/~/meedia/downloads/w/wastewater-reatment/data-sheets/en-treating-sulfur-in-wastewater.pdf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 (20.05.2017)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Liquid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Phase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Odor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and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Corrosion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Control: 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  <a:hlinkClick r:id="rId3"/>
              </a:rPr>
              <a:t>http://tools.werf.org/files/chapter%207.pdf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(20.05.2017)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Ge,H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Zhang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L.,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Batstone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D.J.,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Keller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J..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Yuan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Z. (2013)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Impact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Iron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Salt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Dosage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to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Sewrs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DownStream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Anaerobic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Sludge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Digesters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Sulfide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Control and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Methane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Production,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Jurnl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of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Environmental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Engineering, 139, 4, 594-601</a:t>
            </a:r>
          </a:p>
          <a:p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Zhang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L.,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Schryver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P.,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Gusseme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B., De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Muynck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W., Boon, N.,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Verstraete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W. (2008).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Chemical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ad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biological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technologies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for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hydrogen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sulfide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emission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control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in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sewer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systems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: A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review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19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Water</a:t>
            </a:r>
            <a:r>
              <a:rPr lang="et-EE" sz="19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Research, 42, 1-12</a:t>
            </a:r>
          </a:p>
          <a:p>
            <a:endParaRPr lang="et-E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70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946F6A7-0B48-49A7-8E23-3C1F09939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y content container">
            <a:extLst>
              <a:ext uri="{FF2B5EF4-FFF2-40B4-BE49-F238E27FC236}">
                <a16:creationId xmlns:a16="http://schemas.microsoft.com/office/drawing/2014/main" id="{F53AD421-C5C8-4C52-9DD0-6A594F21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564" y="493776"/>
            <a:ext cx="11040872" cy="5722227"/>
          </a:xfrm>
          <a:custGeom>
            <a:avLst/>
            <a:gdLst>
              <a:gd name="connsiteX0" fmla="*/ 0 w 11040872"/>
              <a:gd name="connsiteY0" fmla="*/ 594482 h 5722227"/>
              <a:gd name="connsiteX1" fmla="*/ 594482 w 11040872"/>
              <a:gd name="connsiteY1" fmla="*/ 0 h 5722227"/>
              <a:gd name="connsiteX2" fmla="*/ 1448314 w 11040872"/>
              <a:gd name="connsiteY2" fmla="*/ 0 h 5722227"/>
              <a:gd name="connsiteX3" fmla="*/ 1908070 w 11040872"/>
              <a:gd name="connsiteY3" fmla="*/ 0 h 5722227"/>
              <a:gd name="connsiteX4" fmla="*/ 2564864 w 11040872"/>
              <a:gd name="connsiteY4" fmla="*/ 0 h 5722227"/>
              <a:gd name="connsiteX5" fmla="*/ 3320177 w 11040872"/>
              <a:gd name="connsiteY5" fmla="*/ 0 h 5722227"/>
              <a:gd name="connsiteX6" fmla="*/ 4174009 w 11040872"/>
              <a:gd name="connsiteY6" fmla="*/ 0 h 5722227"/>
              <a:gd name="connsiteX7" fmla="*/ 4929322 w 11040872"/>
              <a:gd name="connsiteY7" fmla="*/ 0 h 5722227"/>
              <a:gd name="connsiteX8" fmla="*/ 5783154 w 11040872"/>
              <a:gd name="connsiteY8" fmla="*/ 0 h 5722227"/>
              <a:gd name="connsiteX9" fmla="*/ 6538466 w 11040872"/>
              <a:gd name="connsiteY9" fmla="*/ 0 h 5722227"/>
              <a:gd name="connsiteX10" fmla="*/ 6998222 w 11040872"/>
              <a:gd name="connsiteY10" fmla="*/ 0 h 5722227"/>
              <a:gd name="connsiteX11" fmla="*/ 7753535 w 11040872"/>
              <a:gd name="connsiteY11" fmla="*/ 0 h 5722227"/>
              <a:gd name="connsiteX12" fmla="*/ 8311810 w 11040872"/>
              <a:gd name="connsiteY12" fmla="*/ 0 h 5722227"/>
              <a:gd name="connsiteX13" fmla="*/ 8771566 w 11040872"/>
              <a:gd name="connsiteY13" fmla="*/ 0 h 5722227"/>
              <a:gd name="connsiteX14" fmla="*/ 9132802 w 11040872"/>
              <a:gd name="connsiteY14" fmla="*/ 0 h 5722227"/>
              <a:gd name="connsiteX15" fmla="*/ 9592558 w 11040872"/>
              <a:gd name="connsiteY15" fmla="*/ 0 h 5722227"/>
              <a:gd name="connsiteX16" fmla="*/ 10446390 w 11040872"/>
              <a:gd name="connsiteY16" fmla="*/ 0 h 5722227"/>
              <a:gd name="connsiteX17" fmla="*/ 11040872 w 11040872"/>
              <a:gd name="connsiteY17" fmla="*/ 594482 h 5722227"/>
              <a:gd name="connsiteX18" fmla="*/ 11040872 w 11040872"/>
              <a:gd name="connsiteY18" fmla="*/ 1332756 h 5722227"/>
              <a:gd name="connsiteX19" fmla="*/ 11040872 w 11040872"/>
              <a:gd name="connsiteY19" fmla="*/ 2071031 h 5722227"/>
              <a:gd name="connsiteX20" fmla="*/ 11040872 w 11040872"/>
              <a:gd name="connsiteY20" fmla="*/ 2627974 h 5722227"/>
              <a:gd name="connsiteX21" fmla="*/ 11040872 w 11040872"/>
              <a:gd name="connsiteY21" fmla="*/ 3366249 h 5722227"/>
              <a:gd name="connsiteX22" fmla="*/ 11040872 w 11040872"/>
              <a:gd name="connsiteY22" fmla="*/ 3923192 h 5722227"/>
              <a:gd name="connsiteX23" fmla="*/ 11040872 w 11040872"/>
              <a:gd name="connsiteY23" fmla="*/ 5127745 h 5722227"/>
              <a:gd name="connsiteX24" fmla="*/ 10446390 w 11040872"/>
              <a:gd name="connsiteY24" fmla="*/ 5722227 h 5722227"/>
              <a:gd name="connsiteX25" fmla="*/ 9986634 w 11040872"/>
              <a:gd name="connsiteY25" fmla="*/ 5722227 h 5722227"/>
              <a:gd name="connsiteX26" fmla="*/ 9132802 w 11040872"/>
              <a:gd name="connsiteY26" fmla="*/ 5722227 h 5722227"/>
              <a:gd name="connsiteX27" fmla="*/ 8771566 w 11040872"/>
              <a:gd name="connsiteY27" fmla="*/ 5722227 h 5722227"/>
              <a:gd name="connsiteX28" fmla="*/ 8114772 w 11040872"/>
              <a:gd name="connsiteY28" fmla="*/ 5722227 h 5722227"/>
              <a:gd name="connsiteX29" fmla="*/ 7556497 w 11040872"/>
              <a:gd name="connsiteY29" fmla="*/ 5722227 h 5722227"/>
              <a:gd name="connsiteX30" fmla="*/ 6998222 w 11040872"/>
              <a:gd name="connsiteY30" fmla="*/ 5722227 h 5722227"/>
              <a:gd name="connsiteX31" fmla="*/ 6439947 w 11040872"/>
              <a:gd name="connsiteY31" fmla="*/ 5722227 h 5722227"/>
              <a:gd name="connsiteX32" fmla="*/ 6078711 w 11040872"/>
              <a:gd name="connsiteY32" fmla="*/ 5722227 h 5722227"/>
              <a:gd name="connsiteX33" fmla="*/ 5224879 w 11040872"/>
              <a:gd name="connsiteY33" fmla="*/ 5722227 h 5722227"/>
              <a:gd name="connsiteX34" fmla="*/ 4371047 w 11040872"/>
              <a:gd name="connsiteY34" fmla="*/ 5722227 h 5722227"/>
              <a:gd name="connsiteX35" fmla="*/ 4009810 w 11040872"/>
              <a:gd name="connsiteY35" fmla="*/ 5722227 h 5722227"/>
              <a:gd name="connsiteX36" fmla="*/ 3550054 w 11040872"/>
              <a:gd name="connsiteY36" fmla="*/ 5722227 h 5722227"/>
              <a:gd name="connsiteX37" fmla="*/ 2893261 w 11040872"/>
              <a:gd name="connsiteY37" fmla="*/ 5722227 h 5722227"/>
              <a:gd name="connsiteX38" fmla="*/ 2137948 w 11040872"/>
              <a:gd name="connsiteY38" fmla="*/ 5722227 h 5722227"/>
              <a:gd name="connsiteX39" fmla="*/ 1579673 w 11040872"/>
              <a:gd name="connsiteY39" fmla="*/ 5722227 h 5722227"/>
              <a:gd name="connsiteX40" fmla="*/ 594482 w 11040872"/>
              <a:gd name="connsiteY40" fmla="*/ 5722227 h 5722227"/>
              <a:gd name="connsiteX41" fmla="*/ 0 w 11040872"/>
              <a:gd name="connsiteY41" fmla="*/ 5127745 h 5722227"/>
              <a:gd name="connsiteX42" fmla="*/ 0 w 11040872"/>
              <a:gd name="connsiteY42" fmla="*/ 4389471 h 5722227"/>
              <a:gd name="connsiteX43" fmla="*/ 0 w 11040872"/>
              <a:gd name="connsiteY43" fmla="*/ 3787194 h 5722227"/>
              <a:gd name="connsiteX44" fmla="*/ 0 w 11040872"/>
              <a:gd name="connsiteY44" fmla="*/ 3139585 h 5722227"/>
              <a:gd name="connsiteX45" fmla="*/ 0 w 11040872"/>
              <a:gd name="connsiteY45" fmla="*/ 2582642 h 5722227"/>
              <a:gd name="connsiteX46" fmla="*/ 0 w 11040872"/>
              <a:gd name="connsiteY46" fmla="*/ 1844367 h 5722227"/>
              <a:gd name="connsiteX47" fmla="*/ 0 w 11040872"/>
              <a:gd name="connsiteY47" fmla="*/ 1332756 h 5722227"/>
              <a:gd name="connsiteX48" fmla="*/ 0 w 11040872"/>
              <a:gd name="connsiteY48" fmla="*/ 594482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40872" h="5722227" fill="none" extrusionOk="0">
                <a:moveTo>
                  <a:pt x="0" y="594482"/>
                </a:moveTo>
                <a:cubicBezTo>
                  <a:pt x="15746" y="210853"/>
                  <a:pt x="238566" y="-49047"/>
                  <a:pt x="594482" y="0"/>
                </a:cubicBezTo>
                <a:cubicBezTo>
                  <a:pt x="794518" y="-29056"/>
                  <a:pt x="1056835" y="31998"/>
                  <a:pt x="1448314" y="0"/>
                </a:cubicBezTo>
                <a:cubicBezTo>
                  <a:pt x="1839793" y="-31998"/>
                  <a:pt x="1717857" y="10568"/>
                  <a:pt x="1908070" y="0"/>
                </a:cubicBezTo>
                <a:cubicBezTo>
                  <a:pt x="2098283" y="-10568"/>
                  <a:pt x="2377757" y="-10377"/>
                  <a:pt x="2564864" y="0"/>
                </a:cubicBezTo>
                <a:cubicBezTo>
                  <a:pt x="2751971" y="10377"/>
                  <a:pt x="3048766" y="25570"/>
                  <a:pt x="3320177" y="0"/>
                </a:cubicBezTo>
                <a:cubicBezTo>
                  <a:pt x="3591588" y="-25570"/>
                  <a:pt x="3890997" y="-35762"/>
                  <a:pt x="4174009" y="0"/>
                </a:cubicBezTo>
                <a:cubicBezTo>
                  <a:pt x="4457021" y="35762"/>
                  <a:pt x="4687341" y="20239"/>
                  <a:pt x="4929322" y="0"/>
                </a:cubicBezTo>
                <a:cubicBezTo>
                  <a:pt x="5171303" y="-20239"/>
                  <a:pt x="5520807" y="-10743"/>
                  <a:pt x="5783154" y="0"/>
                </a:cubicBezTo>
                <a:cubicBezTo>
                  <a:pt x="6045501" y="10743"/>
                  <a:pt x="6171473" y="-14245"/>
                  <a:pt x="6538466" y="0"/>
                </a:cubicBezTo>
                <a:cubicBezTo>
                  <a:pt x="6905459" y="14245"/>
                  <a:pt x="6859386" y="-15798"/>
                  <a:pt x="6998222" y="0"/>
                </a:cubicBezTo>
                <a:cubicBezTo>
                  <a:pt x="7137058" y="15798"/>
                  <a:pt x="7493034" y="17684"/>
                  <a:pt x="7753535" y="0"/>
                </a:cubicBezTo>
                <a:cubicBezTo>
                  <a:pt x="8014036" y="-17684"/>
                  <a:pt x="8093734" y="-5742"/>
                  <a:pt x="8311810" y="0"/>
                </a:cubicBezTo>
                <a:cubicBezTo>
                  <a:pt x="8529886" y="5742"/>
                  <a:pt x="8549001" y="8497"/>
                  <a:pt x="8771566" y="0"/>
                </a:cubicBezTo>
                <a:cubicBezTo>
                  <a:pt x="8994131" y="-8497"/>
                  <a:pt x="8987828" y="-849"/>
                  <a:pt x="9132802" y="0"/>
                </a:cubicBezTo>
                <a:cubicBezTo>
                  <a:pt x="9277776" y="849"/>
                  <a:pt x="9415114" y="-11551"/>
                  <a:pt x="9592558" y="0"/>
                </a:cubicBezTo>
                <a:cubicBezTo>
                  <a:pt x="9770002" y="11551"/>
                  <a:pt x="10181650" y="-41772"/>
                  <a:pt x="10446390" y="0"/>
                </a:cubicBezTo>
                <a:cubicBezTo>
                  <a:pt x="10835046" y="-41554"/>
                  <a:pt x="11056788" y="252696"/>
                  <a:pt x="11040872" y="594482"/>
                </a:cubicBezTo>
                <a:cubicBezTo>
                  <a:pt x="11043504" y="949757"/>
                  <a:pt x="11021866" y="1151453"/>
                  <a:pt x="11040872" y="1332756"/>
                </a:cubicBezTo>
                <a:cubicBezTo>
                  <a:pt x="11059878" y="1514059"/>
                  <a:pt x="11068100" y="1802860"/>
                  <a:pt x="11040872" y="2071031"/>
                </a:cubicBezTo>
                <a:cubicBezTo>
                  <a:pt x="11013644" y="2339203"/>
                  <a:pt x="11032418" y="2442705"/>
                  <a:pt x="11040872" y="2627974"/>
                </a:cubicBezTo>
                <a:cubicBezTo>
                  <a:pt x="11049326" y="2813243"/>
                  <a:pt x="11063609" y="3012513"/>
                  <a:pt x="11040872" y="3366249"/>
                </a:cubicBezTo>
                <a:cubicBezTo>
                  <a:pt x="11018135" y="3719985"/>
                  <a:pt x="11016901" y="3727349"/>
                  <a:pt x="11040872" y="3923192"/>
                </a:cubicBezTo>
                <a:cubicBezTo>
                  <a:pt x="11064843" y="4119035"/>
                  <a:pt x="11006950" y="4790605"/>
                  <a:pt x="11040872" y="5127745"/>
                </a:cubicBezTo>
                <a:cubicBezTo>
                  <a:pt x="11056495" y="5431543"/>
                  <a:pt x="10805033" y="5712114"/>
                  <a:pt x="10446390" y="5722227"/>
                </a:cubicBezTo>
                <a:cubicBezTo>
                  <a:pt x="10354097" y="5715080"/>
                  <a:pt x="10214750" y="5743729"/>
                  <a:pt x="9986634" y="5722227"/>
                </a:cubicBezTo>
                <a:cubicBezTo>
                  <a:pt x="9758518" y="5700725"/>
                  <a:pt x="9314174" y="5689111"/>
                  <a:pt x="9132802" y="5722227"/>
                </a:cubicBezTo>
                <a:cubicBezTo>
                  <a:pt x="8951430" y="5755343"/>
                  <a:pt x="8857182" y="5714580"/>
                  <a:pt x="8771566" y="5722227"/>
                </a:cubicBezTo>
                <a:cubicBezTo>
                  <a:pt x="8685950" y="5729874"/>
                  <a:pt x="8346042" y="5748953"/>
                  <a:pt x="8114772" y="5722227"/>
                </a:cubicBezTo>
                <a:cubicBezTo>
                  <a:pt x="7883502" y="5695501"/>
                  <a:pt x="7746868" y="5746487"/>
                  <a:pt x="7556497" y="5722227"/>
                </a:cubicBezTo>
                <a:cubicBezTo>
                  <a:pt x="7366127" y="5697967"/>
                  <a:pt x="7202924" y="5748709"/>
                  <a:pt x="6998222" y="5722227"/>
                </a:cubicBezTo>
                <a:cubicBezTo>
                  <a:pt x="6793521" y="5695745"/>
                  <a:pt x="6669169" y="5749243"/>
                  <a:pt x="6439947" y="5722227"/>
                </a:cubicBezTo>
                <a:cubicBezTo>
                  <a:pt x="6210725" y="5695211"/>
                  <a:pt x="6188382" y="5721246"/>
                  <a:pt x="6078711" y="5722227"/>
                </a:cubicBezTo>
                <a:cubicBezTo>
                  <a:pt x="5969040" y="5723208"/>
                  <a:pt x="5527862" y="5683728"/>
                  <a:pt x="5224879" y="5722227"/>
                </a:cubicBezTo>
                <a:cubicBezTo>
                  <a:pt x="4921896" y="5760726"/>
                  <a:pt x="4729422" y="5692801"/>
                  <a:pt x="4371047" y="5722227"/>
                </a:cubicBezTo>
                <a:cubicBezTo>
                  <a:pt x="4012672" y="5751653"/>
                  <a:pt x="4105017" y="5723347"/>
                  <a:pt x="4009810" y="5722227"/>
                </a:cubicBezTo>
                <a:cubicBezTo>
                  <a:pt x="3914603" y="5721107"/>
                  <a:pt x="3645009" y="5723324"/>
                  <a:pt x="3550054" y="5722227"/>
                </a:cubicBezTo>
                <a:cubicBezTo>
                  <a:pt x="3455099" y="5721130"/>
                  <a:pt x="3124597" y="5727159"/>
                  <a:pt x="2893261" y="5722227"/>
                </a:cubicBezTo>
                <a:cubicBezTo>
                  <a:pt x="2661925" y="5717295"/>
                  <a:pt x="2343077" y="5701539"/>
                  <a:pt x="2137948" y="5722227"/>
                </a:cubicBezTo>
                <a:cubicBezTo>
                  <a:pt x="1932819" y="5742915"/>
                  <a:pt x="1693233" y="5733214"/>
                  <a:pt x="1579673" y="5722227"/>
                </a:cubicBezTo>
                <a:cubicBezTo>
                  <a:pt x="1466114" y="5711240"/>
                  <a:pt x="1044435" y="5724184"/>
                  <a:pt x="594482" y="5722227"/>
                </a:cubicBezTo>
                <a:cubicBezTo>
                  <a:pt x="328734" y="5686479"/>
                  <a:pt x="-66657" y="5424823"/>
                  <a:pt x="0" y="5127745"/>
                </a:cubicBezTo>
                <a:cubicBezTo>
                  <a:pt x="-35087" y="4972394"/>
                  <a:pt x="-19370" y="4652638"/>
                  <a:pt x="0" y="4389471"/>
                </a:cubicBezTo>
                <a:cubicBezTo>
                  <a:pt x="19370" y="4126304"/>
                  <a:pt x="-21113" y="3933106"/>
                  <a:pt x="0" y="3787194"/>
                </a:cubicBezTo>
                <a:cubicBezTo>
                  <a:pt x="21113" y="3641282"/>
                  <a:pt x="19216" y="3402544"/>
                  <a:pt x="0" y="3139585"/>
                </a:cubicBezTo>
                <a:cubicBezTo>
                  <a:pt x="-19216" y="2876626"/>
                  <a:pt x="-14413" y="2787638"/>
                  <a:pt x="0" y="2582642"/>
                </a:cubicBezTo>
                <a:cubicBezTo>
                  <a:pt x="14413" y="2377646"/>
                  <a:pt x="33464" y="2134599"/>
                  <a:pt x="0" y="1844367"/>
                </a:cubicBezTo>
                <a:cubicBezTo>
                  <a:pt x="-33464" y="1554136"/>
                  <a:pt x="25477" y="1493251"/>
                  <a:pt x="0" y="1332756"/>
                </a:cubicBezTo>
                <a:cubicBezTo>
                  <a:pt x="-25477" y="1172261"/>
                  <a:pt x="17540" y="876667"/>
                  <a:pt x="0" y="594482"/>
                </a:cubicBezTo>
                <a:close/>
              </a:path>
              <a:path w="11040872" h="5722227" stroke="0" extrusionOk="0">
                <a:moveTo>
                  <a:pt x="0" y="594482"/>
                </a:moveTo>
                <a:cubicBezTo>
                  <a:pt x="-37935" y="242760"/>
                  <a:pt x="194077" y="27054"/>
                  <a:pt x="594482" y="0"/>
                </a:cubicBezTo>
                <a:cubicBezTo>
                  <a:pt x="773932" y="-24550"/>
                  <a:pt x="1057890" y="25913"/>
                  <a:pt x="1448314" y="0"/>
                </a:cubicBezTo>
                <a:cubicBezTo>
                  <a:pt x="1838738" y="-25913"/>
                  <a:pt x="1797328" y="9502"/>
                  <a:pt x="2006589" y="0"/>
                </a:cubicBezTo>
                <a:cubicBezTo>
                  <a:pt x="2215851" y="-9502"/>
                  <a:pt x="2305839" y="-2636"/>
                  <a:pt x="2466345" y="0"/>
                </a:cubicBezTo>
                <a:cubicBezTo>
                  <a:pt x="2626851" y="2636"/>
                  <a:pt x="3037147" y="20740"/>
                  <a:pt x="3221657" y="0"/>
                </a:cubicBezTo>
                <a:cubicBezTo>
                  <a:pt x="3406167" y="-20740"/>
                  <a:pt x="3611889" y="-6653"/>
                  <a:pt x="3779932" y="0"/>
                </a:cubicBezTo>
                <a:cubicBezTo>
                  <a:pt x="3947975" y="6653"/>
                  <a:pt x="4422439" y="33567"/>
                  <a:pt x="4633764" y="0"/>
                </a:cubicBezTo>
                <a:cubicBezTo>
                  <a:pt x="4845089" y="-33567"/>
                  <a:pt x="4901367" y="-8717"/>
                  <a:pt x="5093520" y="0"/>
                </a:cubicBezTo>
                <a:cubicBezTo>
                  <a:pt x="5285673" y="8717"/>
                  <a:pt x="5570621" y="653"/>
                  <a:pt x="5947352" y="0"/>
                </a:cubicBezTo>
                <a:cubicBezTo>
                  <a:pt x="6324083" y="-653"/>
                  <a:pt x="6209930" y="13850"/>
                  <a:pt x="6308589" y="0"/>
                </a:cubicBezTo>
                <a:cubicBezTo>
                  <a:pt x="6407248" y="-13850"/>
                  <a:pt x="6752695" y="30990"/>
                  <a:pt x="6965383" y="0"/>
                </a:cubicBezTo>
                <a:cubicBezTo>
                  <a:pt x="7178071" y="-30990"/>
                  <a:pt x="7443480" y="-17327"/>
                  <a:pt x="7622176" y="0"/>
                </a:cubicBezTo>
                <a:cubicBezTo>
                  <a:pt x="7800872" y="17327"/>
                  <a:pt x="7990906" y="27729"/>
                  <a:pt x="8180451" y="0"/>
                </a:cubicBezTo>
                <a:cubicBezTo>
                  <a:pt x="8369996" y="-27729"/>
                  <a:pt x="8845868" y="-13192"/>
                  <a:pt x="9034283" y="0"/>
                </a:cubicBezTo>
                <a:cubicBezTo>
                  <a:pt x="9222698" y="13192"/>
                  <a:pt x="9517603" y="-10499"/>
                  <a:pt x="9888115" y="0"/>
                </a:cubicBezTo>
                <a:cubicBezTo>
                  <a:pt x="10258627" y="10499"/>
                  <a:pt x="10316781" y="14930"/>
                  <a:pt x="10446390" y="0"/>
                </a:cubicBezTo>
                <a:cubicBezTo>
                  <a:pt x="10718440" y="-53019"/>
                  <a:pt x="11013962" y="225931"/>
                  <a:pt x="11040872" y="594482"/>
                </a:cubicBezTo>
                <a:cubicBezTo>
                  <a:pt x="11043451" y="904574"/>
                  <a:pt x="11020776" y="1089158"/>
                  <a:pt x="11040872" y="1287424"/>
                </a:cubicBezTo>
                <a:cubicBezTo>
                  <a:pt x="11060968" y="1485690"/>
                  <a:pt x="11051926" y="1673788"/>
                  <a:pt x="11040872" y="1799035"/>
                </a:cubicBezTo>
                <a:cubicBezTo>
                  <a:pt x="11029818" y="1924282"/>
                  <a:pt x="11054623" y="2135970"/>
                  <a:pt x="11040872" y="2355978"/>
                </a:cubicBezTo>
                <a:cubicBezTo>
                  <a:pt x="11027121" y="2575986"/>
                  <a:pt x="11013030" y="2749477"/>
                  <a:pt x="11040872" y="3094253"/>
                </a:cubicBezTo>
                <a:cubicBezTo>
                  <a:pt x="11068714" y="3439030"/>
                  <a:pt x="11029506" y="3525085"/>
                  <a:pt x="11040872" y="3741862"/>
                </a:cubicBezTo>
                <a:cubicBezTo>
                  <a:pt x="11052238" y="3958639"/>
                  <a:pt x="11021397" y="4116679"/>
                  <a:pt x="11040872" y="4298805"/>
                </a:cubicBezTo>
                <a:cubicBezTo>
                  <a:pt x="11060347" y="4480931"/>
                  <a:pt x="11022539" y="4900124"/>
                  <a:pt x="11040872" y="5127745"/>
                </a:cubicBezTo>
                <a:cubicBezTo>
                  <a:pt x="10974688" y="5452322"/>
                  <a:pt x="10793932" y="5738773"/>
                  <a:pt x="10446390" y="5722227"/>
                </a:cubicBezTo>
                <a:cubicBezTo>
                  <a:pt x="10272062" y="5749271"/>
                  <a:pt x="10063650" y="5719054"/>
                  <a:pt x="9789596" y="5722227"/>
                </a:cubicBezTo>
                <a:cubicBezTo>
                  <a:pt x="9515542" y="5725400"/>
                  <a:pt x="9521222" y="5705365"/>
                  <a:pt x="9329840" y="5722227"/>
                </a:cubicBezTo>
                <a:cubicBezTo>
                  <a:pt x="9138458" y="5739089"/>
                  <a:pt x="8905417" y="5705714"/>
                  <a:pt x="8574527" y="5722227"/>
                </a:cubicBezTo>
                <a:cubicBezTo>
                  <a:pt x="8243637" y="5738740"/>
                  <a:pt x="8277624" y="5741955"/>
                  <a:pt x="8114772" y="5722227"/>
                </a:cubicBezTo>
                <a:cubicBezTo>
                  <a:pt x="7951921" y="5702499"/>
                  <a:pt x="7640420" y="5738357"/>
                  <a:pt x="7359459" y="5722227"/>
                </a:cubicBezTo>
                <a:cubicBezTo>
                  <a:pt x="7078498" y="5706097"/>
                  <a:pt x="7122500" y="5736206"/>
                  <a:pt x="6998222" y="5722227"/>
                </a:cubicBezTo>
                <a:cubicBezTo>
                  <a:pt x="6873944" y="5708248"/>
                  <a:pt x="6584762" y="5737766"/>
                  <a:pt x="6242909" y="5722227"/>
                </a:cubicBezTo>
                <a:cubicBezTo>
                  <a:pt x="5901056" y="5706688"/>
                  <a:pt x="5911118" y="5710812"/>
                  <a:pt x="5783154" y="5722227"/>
                </a:cubicBezTo>
                <a:cubicBezTo>
                  <a:pt x="5655191" y="5733642"/>
                  <a:pt x="5585023" y="5732166"/>
                  <a:pt x="5421917" y="5722227"/>
                </a:cubicBezTo>
                <a:cubicBezTo>
                  <a:pt x="5258811" y="5712288"/>
                  <a:pt x="5178725" y="5705468"/>
                  <a:pt x="4962161" y="5722227"/>
                </a:cubicBezTo>
                <a:cubicBezTo>
                  <a:pt x="4745597" y="5738986"/>
                  <a:pt x="4430318" y="5744224"/>
                  <a:pt x="4206848" y="5722227"/>
                </a:cubicBezTo>
                <a:cubicBezTo>
                  <a:pt x="3983378" y="5700230"/>
                  <a:pt x="3911697" y="5735058"/>
                  <a:pt x="3747093" y="5722227"/>
                </a:cubicBezTo>
                <a:cubicBezTo>
                  <a:pt x="3582489" y="5709396"/>
                  <a:pt x="3545682" y="5704593"/>
                  <a:pt x="3385856" y="5722227"/>
                </a:cubicBezTo>
                <a:cubicBezTo>
                  <a:pt x="3226030" y="5739861"/>
                  <a:pt x="3029507" y="5730116"/>
                  <a:pt x="2926100" y="5722227"/>
                </a:cubicBezTo>
                <a:cubicBezTo>
                  <a:pt x="2822693" y="5714338"/>
                  <a:pt x="2554822" y="5699610"/>
                  <a:pt x="2367825" y="5722227"/>
                </a:cubicBezTo>
                <a:cubicBezTo>
                  <a:pt x="2180829" y="5744844"/>
                  <a:pt x="2002855" y="5738254"/>
                  <a:pt x="1711032" y="5722227"/>
                </a:cubicBezTo>
                <a:cubicBezTo>
                  <a:pt x="1419209" y="5706200"/>
                  <a:pt x="1407274" y="5738383"/>
                  <a:pt x="1251276" y="5722227"/>
                </a:cubicBezTo>
                <a:cubicBezTo>
                  <a:pt x="1095278" y="5706071"/>
                  <a:pt x="872658" y="5717760"/>
                  <a:pt x="594482" y="5722227"/>
                </a:cubicBezTo>
                <a:cubicBezTo>
                  <a:pt x="253293" y="5699246"/>
                  <a:pt x="-22323" y="5466443"/>
                  <a:pt x="0" y="5127745"/>
                </a:cubicBezTo>
                <a:cubicBezTo>
                  <a:pt x="-23138" y="4892853"/>
                  <a:pt x="-21399" y="4758867"/>
                  <a:pt x="0" y="4616134"/>
                </a:cubicBezTo>
                <a:cubicBezTo>
                  <a:pt x="21399" y="4473401"/>
                  <a:pt x="-2392" y="4140718"/>
                  <a:pt x="0" y="4013858"/>
                </a:cubicBezTo>
                <a:cubicBezTo>
                  <a:pt x="2392" y="3886998"/>
                  <a:pt x="-9073" y="3524231"/>
                  <a:pt x="0" y="3320916"/>
                </a:cubicBezTo>
                <a:cubicBezTo>
                  <a:pt x="9073" y="3117601"/>
                  <a:pt x="-20614" y="2922972"/>
                  <a:pt x="0" y="2763972"/>
                </a:cubicBezTo>
                <a:cubicBezTo>
                  <a:pt x="20614" y="2604972"/>
                  <a:pt x="5751" y="2418545"/>
                  <a:pt x="0" y="2116363"/>
                </a:cubicBezTo>
                <a:cubicBezTo>
                  <a:pt x="-5751" y="1814181"/>
                  <a:pt x="-23336" y="1771268"/>
                  <a:pt x="0" y="1604752"/>
                </a:cubicBezTo>
                <a:cubicBezTo>
                  <a:pt x="23336" y="1438236"/>
                  <a:pt x="-35446" y="1063211"/>
                  <a:pt x="0" y="594482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accent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1038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15980-0724-E80A-9A6C-BB0BEB1EE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467" y="887973"/>
            <a:ext cx="988906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</a:t>
            </a:r>
            <a:r>
              <a:rPr lang="et-EE" sz="41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41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vähendamine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E5B0F-5185-440A-8222-321C1D118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092" y="2325880"/>
            <a:ext cx="9957816" cy="18288"/>
          </a:xfrm>
          <a:custGeom>
            <a:avLst/>
            <a:gdLst>
              <a:gd name="connsiteX0" fmla="*/ 0 w 9957816"/>
              <a:gd name="connsiteY0" fmla="*/ 0 h 18288"/>
              <a:gd name="connsiteX1" fmla="*/ 863011 w 9957816"/>
              <a:gd name="connsiteY1" fmla="*/ 0 h 18288"/>
              <a:gd name="connsiteX2" fmla="*/ 1327709 w 9957816"/>
              <a:gd name="connsiteY2" fmla="*/ 0 h 18288"/>
              <a:gd name="connsiteX3" fmla="*/ 2091141 w 9957816"/>
              <a:gd name="connsiteY3" fmla="*/ 0 h 18288"/>
              <a:gd name="connsiteX4" fmla="*/ 2555839 w 9957816"/>
              <a:gd name="connsiteY4" fmla="*/ 0 h 18288"/>
              <a:gd name="connsiteX5" fmla="*/ 3219694 w 9957816"/>
              <a:gd name="connsiteY5" fmla="*/ 0 h 18288"/>
              <a:gd name="connsiteX6" fmla="*/ 3983126 w 9957816"/>
              <a:gd name="connsiteY6" fmla="*/ 0 h 18288"/>
              <a:gd name="connsiteX7" fmla="*/ 4348246 w 9957816"/>
              <a:gd name="connsiteY7" fmla="*/ 0 h 18288"/>
              <a:gd name="connsiteX8" fmla="*/ 4713366 w 9957816"/>
              <a:gd name="connsiteY8" fmla="*/ 0 h 18288"/>
              <a:gd name="connsiteX9" fmla="*/ 5576377 w 9957816"/>
              <a:gd name="connsiteY9" fmla="*/ 0 h 18288"/>
              <a:gd name="connsiteX10" fmla="*/ 6240231 w 9957816"/>
              <a:gd name="connsiteY10" fmla="*/ 0 h 18288"/>
              <a:gd name="connsiteX11" fmla="*/ 6605351 w 9957816"/>
              <a:gd name="connsiteY11" fmla="*/ 0 h 18288"/>
              <a:gd name="connsiteX12" fmla="*/ 7269206 w 9957816"/>
              <a:gd name="connsiteY12" fmla="*/ 0 h 18288"/>
              <a:gd name="connsiteX13" fmla="*/ 8132216 w 9957816"/>
              <a:gd name="connsiteY13" fmla="*/ 0 h 18288"/>
              <a:gd name="connsiteX14" fmla="*/ 8696493 w 9957816"/>
              <a:gd name="connsiteY14" fmla="*/ 0 h 18288"/>
              <a:gd name="connsiteX15" fmla="*/ 9260769 w 9957816"/>
              <a:gd name="connsiteY15" fmla="*/ 0 h 18288"/>
              <a:gd name="connsiteX16" fmla="*/ 9957816 w 9957816"/>
              <a:gd name="connsiteY16" fmla="*/ 0 h 18288"/>
              <a:gd name="connsiteX17" fmla="*/ 9957816 w 9957816"/>
              <a:gd name="connsiteY17" fmla="*/ 18288 h 18288"/>
              <a:gd name="connsiteX18" fmla="*/ 9293962 w 9957816"/>
              <a:gd name="connsiteY18" fmla="*/ 18288 h 18288"/>
              <a:gd name="connsiteX19" fmla="*/ 8530529 w 9957816"/>
              <a:gd name="connsiteY19" fmla="*/ 18288 h 18288"/>
              <a:gd name="connsiteX20" fmla="*/ 7767096 w 9957816"/>
              <a:gd name="connsiteY20" fmla="*/ 18288 h 18288"/>
              <a:gd name="connsiteX21" fmla="*/ 7302398 w 9957816"/>
              <a:gd name="connsiteY21" fmla="*/ 18288 h 18288"/>
              <a:gd name="connsiteX22" fmla="*/ 6439388 w 9957816"/>
              <a:gd name="connsiteY22" fmla="*/ 18288 h 18288"/>
              <a:gd name="connsiteX23" fmla="*/ 5775533 w 9957816"/>
              <a:gd name="connsiteY23" fmla="*/ 18288 h 18288"/>
              <a:gd name="connsiteX24" fmla="*/ 5410413 w 9957816"/>
              <a:gd name="connsiteY24" fmla="*/ 18288 h 18288"/>
              <a:gd name="connsiteX25" fmla="*/ 4746559 w 9957816"/>
              <a:gd name="connsiteY25" fmla="*/ 18288 h 18288"/>
              <a:gd name="connsiteX26" fmla="*/ 4182283 w 9957816"/>
              <a:gd name="connsiteY26" fmla="*/ 18288 h 18288"/>
              <a:gd name="connsiteX27" fmla="*/ 3618006 w 9957816"/>
              <a:gd name="connsiteY27" fmla="*/ 18288 h 18288"/>
              <a:gd name="connsiteX28" fmla="*/ 3053730 w 9957816"/>
              <a:gd name="connsiteY28" fmla="*/ 18288 h 18288"/>
              <a:gd name="connsiteX29" fmla="*/ 2489454 w 9957816"/>
              <a:gd name="connsiteY29" fmla="*/ 18288 h 18288"/>
              <a:gd name="connsiteX30" fmla="*/ 1726021 w 9957816"/>
              <a:gd name="connsiteY30" fmla="*/ 18288 h 18288"/>
              <a:gd name="connsiteX31" fmla="*/ 1062167 w 9957816"/>
              <a:gd name="connsiteY31" fmla="*/ 18288 h 18288"/>
              <a:gd name="connsiteX32" fmla="*/ 697047 w 9957816"/>
              <a:gd name="connsiteY32" fmla="*/ 18288 h 18288"/>
              <a:gd name="connsiteX33" fmla="*/ 0 w 9957816"/>
              <a:gd name="connsiteY33" fmla="*/ 18288 h 18288"/>
              <a:gd name="connsiteX34" fmla="*/ 0 w 9957816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9957816" h="18288" fill="none" extrusionOk="0">
                <a:moveTo>
                  <a:pt x="0" y="0"/>
                </a:moveTo>
                <a:cubicBezTo>
                  <a:pt x="258912" y="4528"/>
                  <a:pt x="602792" y="35413"/>
                  <a:pt x="863011" y="0"/>
                </a:cubicBezTo>
                <a:cubicBezTo>
                  <a:pt x="1123230" y="-35413"/>
                  <a:pt x="1110743" y="8950"/>
                  <a:pt x="1327709" y="0"/>
                </a:cubicBezTo>
                <a:cubicBezTo>
                  <a:pt x="1544675" y="-8950"/>
                  <a:pt x="1720121" y="-30004"/>
                  <a:pt x="2091141" y="0"/>
                </a:cubicBezTo>
                <a:cubicBezTo>
                  <a:pt x="2462161" y="30004"/>
                  <a:pt x="2325710" y="-22120"/>
                  <a:pt x="2555839" y="0"/>
                </a:cubicBezTo>
                <a:cubicBezTo>
                  <a:pt x="2785968" y="22120"/>
                  <a:pt x="2943172" y="14890"/>
                  <a:pt x="3219694" y="0"/>
                </a:cubicBezTo>
                <a:cubicBezTo>
                  <a:pt x="3496216" y="-14890"/>
                  <a:pt x="3789247" y="-1477"/>
                  <a:pt x="3983126" y="0"/>
                </a:cubicBezTo>
                <a:cubicBezTo>
                  <a:pt x="4177005" y="1477"/>
                  <a:pt x="4180112" y="16397"/>
                  <a:pt x="4348246" y="0"/>
                </a:cubicBezTo>
                <a:cubicBezTo>
                  <a:pt x="4516380" y="-16397"/>
                  <a:pt x="4601818" y="4117"/>
                  <a:pt x="4713366" y="0"/>
                </a:cubicBezTo>
                <a:cubicBezTo>
                  <a:pt x="4824914" y="-4117"/>
                  <a:pt x="5400642" y="663"/>
                  <a:pt x="5576377" y="0"/>
                </a:cubicBezTo>
                <a:cubicBezTo>
                  <a:pt x="5752112" y="-663"/>
                  <a:pt x="6036350" y="11452"/>
                  <a:pt x="6240231" y="0"/>
                </a:cubicBezTo>
                <a:cubicBezTo>
                  <a:pt x="6444112" y="-11452"/>
                  <a:pt x="6508667" y="-15154"/>
                  <a:pt x="6605351" y="0"/>
                </a:cubicBezTo>
                <a:cubicBezTo>
                  <a:pt x="6702035" y="15154"/>
                  <a:pt x="7096186" y="19291"/>
                  <a:pt x="7269206" y="0"/>
                </a:cubicBezTo>
                <a:cubicBezTo>
                  <a:pt x="7442227" y="-19291"/>
                  <a:pt x="7802902" y="39720"/>
                  <a:pt x="8132216" y="0"/>
                </a:cubicBezTo>
                <a:cubicBezTo>
                  <a:pt x="8461530" y="-39720"/>
                  <a:pt x="8551221" y="24341"/>
                  <a:pt x="8696493" y="0"/>
                </a:cubicBezTo>
                <a:cubicBezTo>
                  <a:pt x="8841765" y="-24341"/>
                  <a:pt x="9091257" y="15574"/>
                  <a:pt x="9260769" y="0"/>
                </a:cubicBezTo>
                <a:cubicBezTo>
                  <a:pt x="9430281" y="-15574"/>
                  <a:pt x="9809458" y="-15806"/>
                  <a:pt x="9957816" y="0"/>
                </a:cubicBezTo>
                <a:cubicBezTo>
                  <a:pt x="9958154" y="7640"/>
                  <a:pt x="9957366" y="11289"/>
                  <a:pt x="9957816" y="18288"/>
                </a:cubicBezTo>
                <a:cubicBezTo>
                  <a:pt x="9789958" y="23645"/>
                  <a:pt x="9437684" y="-10787"/>
                  <a:pt x="9293962" y="18288"/>
                </a:cubicBezTo>
                <a:cubicBezTo>
                  <a:pt x="9150240" y="47363"/>
                  <a:pt x="8858466" y="6899"/>
                  <a:pt x="8530529" y="18288"/>
                </a:cubicBezTo>
                <a:cubicBezTo>
                  <a:pt x="8202592" y="29677"/>
                  <a:pt x="8042036" y="-12845"/>
                  <a:pt x="7767096" y="18288"/>
                </a:cubicBezTo>
                <a:cubicBezTo>
                  <a:pt x="7492156" y="49421"/>
                  <a:pt x="7464764" y="38557"/>
                  <a:pt x="7302398" y="18288"/>
                </a:cubicBezTo>
                <a:cubicBezTo>
                  <a:pt x="7140032" y="-1981"/>
                  <a:pt x="6674139" y="-20177"/>
                  <a:pt x="6439388" y="18288"/>
                </a:cubicBezTo>
                <a:cubicBezTo>
                  <a:pt x="6204637" y="56753"/>
                  <a:pt x="6044763" y="2398"/>
                  <a:pt x="5775533" y="18288"/>
                </a:cubicBezTo>
                <a:cubicBezTo>
                  <a:pt x="5506303" y="34178"/>
                  <a:pt x="5528640" y="8636"/>
                  <a:pt x="5410413" y="18288"/>
                </a:cubicBezTo>
                <a:cubicBezTo>
                  <a:pt x="5292186" y="27940"/>
                  <a:pt x="4880771" y="-3659"/>
                  <a:pt x="4746559" y="18288"/>
                </a:cubicBezTo>
                <a:cubicBezTo>
                  <a:pt x="4612347" y="40235"/>
                  <a:pt x="4346390" y="46329"/>
                  <a:pt x="4182283" y="18288"/>
                </a:cubicBezTo>
                <a:cubicBezTo>
                  <a:pt x="4018176" y="-9753"/>
                  <a:pt x="3743247" y="40654"/>
                  <a:pt x="3618006" y="18288"/>
                </a:cubicBezTo>
                <a:cubicBezTo>
                  <a:pt x="3492765" y="-4078"/>
                  <a:pt x="3201495" y="15624"/>
                  <a:pt x="3053730" y="18288"/>
                </a:cubicBezTo>
                <a:cubicBezTo>
                  <a:pt x="2905965" y="20952"/>
                  <a:pt x="2770855" y="10382"/>
                  <a:pt x="2489454" y="18288"/>
                </a:cubicBezTo>
                <a:cubicBezTo>
                  <a:pt x="2208053" y="26194"/>
                  <a:pt x="1999579" y="12705"/>
                  <a:pt x="1726021" y="18288"/>
                </a:cubicBezTo>
                <a:cubicBezTo>
                  <a:pt x="1452463" y="23871"/>
                  <a:pt x="1261725" y="2423"/>
                  <a:pt x="1062167" y="18288"/>
                </a:cubicBezTo>
                <a:cubicBezTo>
                  <a:pt x="862609" y="34153"/>
                  <a:pt x="828837" y="34680"/>
                  <a:pt x="697047" y="18288"/>
                </a:cubicBezTo>
                <a:cubicBezTo>
                  <a:pt x="565257" y="1896"/>
                  <a:pt x="290333" y="-12656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9957816" h="18288" stroke="0" extrusionOk="0">
                <a:moveTo>
                  <a:pt x="0" y="0"/>
                </a:moveTo>
                <a:cubicBezTo>
                  <a:pt x="239894" y="-13568"/>
                  <a:pt x="444306" y="20490"/>
                  <a:pt x="564276" y="0"/>
                </a:cubicBezTo>
                <a:cubicBezTo>
                  <a:pt x="684246" y="-20490"/>
                  <a:pt x="829702" y="-16311"/>
                  <a:pt x="929396" y="0"/>
                </a:cubicBezTo>
                <a:cubicBezTo>
                  <a:pt x="1029090" y="16311"/>
                  <a:pt x="1434080" y="4599"/>
                  <a:pt x="1792407" y="0"/>
                </a:cubicBezTo>
                <a:cubicBezTo>
                  <a:pt x="2150734" y="-4599"/>
                  <a:pt x="2230922" y="-3217"/>
                  <a:pt x="2356683" y="0"/>
                </a:cubicBezTo>
                <a:cubicBezTo>
                  <a:pt x="2482444" y="3217"/>
                  <a:pt x="2727176" y="10118"/>
                  <a:pt x="2920959" y="0"/>
                </a:cubicBezTo>
                <a:cubicBezTo>
                  <a:pt x="3114742" y="-10118"/>
                  <a:pt x="3583268" y="6126"/>
                  <a:pt x="3783970" y="0"/>
                </a:cubicBezTo>
                <a:cubicBezTo>
                  <a:pt x="3984672" y="-6126"/>
                  <a:pt x="4119530" y="12121"/>
                  <a:pt x="4248668" y="0"/>
                </a:cubicBezTo>
                <a:cubicBezTo>
                  <a:pt x="4377806" y="-12121"/>
                  <a:pt x="4830370" y="39306"/>
                  <a:pt x="5111679" y="0"/>
                </a:cubicBezTo>
                <a:cubicBezTo>
                  <a:pt x="5392988" y="-39306"/>
                  <a:pt x="5595981" y="-37432"/>
                  <a:pt x="5974690" y="0"/>
                </a:cubicBezTo>
                <a:cubicBezTo>
                  <a:pt x="6353399" y="37432"/>
                  <a:pt x="6382398" y="-32218"/>
                  <a:pt x="6638544" y="0"/>
                </a:cubicBezTo>
                <a:cubicBezTo>
                  <a:pt x="6894690" y="32218"/>
                  <a:pt x="7107197" y="-8479"/>
                  <a:pt x="7501555" y="0"/>
                </a:cubicBezTo>
                <a:cubicBezTo>
                  <a:pt x="7895913" y="8479"/>
                  <a:pt x="7913370" y="-2556"/>
                  <a:pt x="8065831" y="0"/>
                </a:cubicBezTo>
                <a:cubicBezTo>
                  <a:pt x="8218292" y="2556"/>
                  <a:pt x="8391465" y="4509"/>
                  <a:pt x="8630107" y="0"/>
                </a:cubicBezTo>
                <a:cubicBezTo>
                  <a:pt x="8868749" y="-4509"/>
                  <a:pt x="9078381" y="-9348"/>
                  <a:pt x="9393540" y="0"/>
                </a:cubicBezTo>
                <a:cubicBezTo>
                  <a:pt x="9708699" y="9348"/>
                  <a:pt x="9789190" y="-16759"/>
                  <a:pt x="9957816" y="0"/>
                </a:cubicBezTo>
                <a:cubicBezTo>
                  <a:pt x="9957941" y="4395"/>
                  <a:pt x="9957741" y="9776"/>
                  <a:pt x="9957816" y="18288"/>
                </a:cubicBezTo>
                <a:cubicBezTo>
                  <a:pt x="9649812" y="40651"/>
                  <a:pt x="9486007" y="41594"/>
                  <a:pt x="9194383" y="18288"/>
                </a:cubicBezTo>
                <a:cubicBezTo>
                  <a:pt x="8902759" y="-5018"/>
                  <a:pt x="8744094" y="43814"/>
                  <a:pt x="8530529" y="18288"/>
                </a:cubicBezTo>
                <a:cubicBezTo>
                  <a:pt x="8316964" y="-7238"/>
                  <a:pt x="8282371" y="24093"/>
                  <a:pt x="8165409" y="18288"/>
                </a:cubicBezTo>
                <a:cubicBezTo>
                  <a:pt x="8048447" y="12483"/>
                  <a:pt x="7851788" y="12040"/>
                  <a:pt x="7700711" y="18288"/>
                </a:cubicBezTo>
                <a:cubicBezTo>
                  <a:pt x="7549634" y="24536"/>
                  <a:pt x="7127225" y="27915"/>
                  <a:pt x="6837700" y="18288"/>
                </a:cubicBezTo>
                <a:cubicBezTo>
                  <a:pt x="6548175" y="8661"/>
                  <a:pt x="6330711" y="50037"/>
                  <a:pt x="6173846" y="18288"/>
                </a:cubicBezTo>
                <a:cubicBezTo>
                  <a:pt x="6016981" y="-13461"/>
                  <a:pt x="5930031" y="15985"/>
                  <a:pt x="5709148" y="18288"/>
                </a:cubicBezTo>
                <a:cubicBezTo>
                  <a:pt x="5488265" y="20591"/>
                  <a:pt x="5372997" y="43097"/>
                  <a:pt x="5045293" y="18288"/>
                </a:cubicBezTo>
                <a:cubicBezTo>
                  <a:pt x="4717590" y="-6521"/>
                  <a:pt x="4829875" y="6803"/>
                  <a:pt x="4680174" y="18288"/>
                </a:cubicBezTo>
                <a:cubicBezTo>
                  <a:pt x="4530473" y="29773"/>
                  <a:pt x="4441300" y="27030"/>
                  <a:pt x="4315054" y="18288"/>
                </a:cubicBezTo>
                <a:cubicBezTo>
                  <a:pt x="4188808" y="9546"/>
                  <a:pt x="3846162" y="4446"/>
                  <a:pt x="3651199" y="18288"/>
                </a:cubicBezTo>
                <a:cubicBezTo>
                  <a:pt x="3456236" y="32130"/>
                  <a:pt x="3412656" y="-1324"/>
                  <a:pt x="3186501" y="18288"/>
                </a:cubicBezTo>
                <a:cubicBezTo>
                  <a:pt x="2960346" y="37900"/>
                  <a:pt x="2783091" y="19872"/>
                  <a:pt x="2423069" y="18288"/>
                </a:cubicBezTo>
                <a:cubicBezTo>
                  <a:pt x="2063047" y="16704"/>
                  <a:pt x="2066062" y="18692"/>
                  <a:pt x="1958370" y="18288"/>
                </a:cubicBezTo>
                <a:cubicBezTo>
                  <a:pt x="1850678" y="17884"/>
                  <a:pt x="1403255" y="47471"/>
                  <a:pt x="1194938" y="18288"/>
                </a:cubicBezTo>
                <a:cubicBezTo>
                  <a:pt x="986621" y="-10895"/>
                  <a:pt x="986435" y="4670"/>
                  <a:pt x="829818" y="18288"/>
                </a:cubicBezTo>
                <a:cubicBezTo>
                  <a:pt x="673201" y="31906"/>
                  <a:pt x="178831" y="-2639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6ECB9-80E9-6073-3792-EA207553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7" y="2607733"/>
            <a:ext cx="9889067" cy="32850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vähendamise tegevuskava viidi ellu aastaks 2017.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EKUK labori poolt teostatud mõõtmised kinnitavad, et reoveepuhastusest tulenevad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heited jäävad lubatu piiridesse.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nr. 1 (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Tallõli keedu jääkgaaside põletamine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) : Enne muudatust  (2016)  eraldus protsessis 0,172 tonni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aastas (sekundis 0,111 grammi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S). Pärast muudatust on H</a:t>
            </a:r>
            <a:r>
              <a:rPr lang="et-EE" sz="2200" baseline="-25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 eraldamine likvideeritud.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nr.2. (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Reoveepuhasti </a:t>
            </a:r>
            <a:r>
              <a:rPr lang="et-EE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eelsetitid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, </a:t>
            </a:r>
            <a:r>
              <a:rPr lang="et-EE" sz="2200" b="1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eelaerator</a:t>
            </a:r>
            <a:r>
              <a:rPr lang="et-EE" sz="22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 ja aeratsioon</a:t>
            </a:r>
            <a:r>
              <a:rPr lang="et-EE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t-EE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15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C10CBC8-7837-4750-8EE9-B4C3D5048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014793-11D4-4A17-9261-1A2E683AD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104482" y="-5104482"/>
            <a:ext cx="1983037" cy="12192001"/>
          </a:xfrm>
          <a:custGeom>
            <a:avLst/>
            <a:gdLst>
              <a:gd name="connsiteX0" fmla="*/ 0 w 1983037"/>
              <a:gd name="connsiteY0" fmla="*/ 0 h 12192001"/>
              <a:gd name="connsiteX1" fmla="*/ 0 w 1983037"/>
              <a:gd name="connsiteY1" fmla="*/ 12192001 h 12192001"/>
              <a:gd name="connsiteX2" fmla="*/ 1945626 w 1983037"/>
              <a:gd name="connsiteY2" fmla="*/ 12192001 h 12192001"/>
              <a:gd name="connsiteX3" fmla="*/ 1914883 w 1983037"/>
              <a:gd name="connsiteY3" fmla="*/ 11926947 h 12192001"/>
              <a:gd name="connsiteX4" fmla="*/ 1887405 w 1983037"/>
              <a:gd name="connsiteY4" fmla="*/ 10882179 h 12192001"/>
              <a:gd name="connsiteX5" fmla="*/ 1955094 w 1983037"/>
              <a:gd name="connsiteY5" fmla="*/ 9717835 h 12192001"/>
              <a:gd name="connsiteX6" fmla="*/ 1955094 w 1983037"/>
              <a:gd name="connsiteY6" fmla="*/ 9338013 h 12192001"/>
              <a:gd name="connsiteX7" fmla="*/ 1947423 w 1983037"/>
              <a:gd name="connsiteY7" fmla="*/ 8936699 h 12192001"/>
              <a:gd name="connsiteX8" fmla="*/ 1949002 w 1983037"/>
              <a:gd name="connsiteY8" fmla="*/ 7709920 h 12192001"/>
              <a:gd name="connsiteX9" fmla="*/ 1930276 w 1983037"/>
              <a:gd name="connsiteY9" fmla="*/ 6277504 h 12192001"/>
              <a:gd name="connsiteX10" fmla="*/ 1954643 w 1983037"/>
              <a:gd name="connsiteY10" fmla="*/ 5307481 h 12192001"/>
              <a:gd name="connsiteX11" fmla="*/ 1944941 w 1983037"/>
              <a:gd name="connsiteY11" fmla="*/ 4949831 h 12192001"/>
              <a:gd name="connsiteX12" fmla="*/ 1961187 w 1983037"/>
              <a:gd name="connsiteY12" fmla="*/ 4137481 h 12192001"/>
              <a:gd name="connsiteX13" fmla="*/ 1964118 w 1983037"/>
              <a:gd name="connsiteY13" fmla="*/ 3194148 h 12192001"/>
              <a:gd name="connsiteX14" fmla="*/ 1914708 w 1983037"/>
              <a:gd name="connsiteY14" fmla="*/ 1979808 h 12192001"/>
              <a:gd name="connsiteX15" fmla="*/ 1949679 w 1983037"/>
              <a:gd name="connsiteY15" fmla="*/ 1443897 h 12192001"/>
              <a:gd name="connsiteX16" fmla="*/ 1942685 w 1983037"/>
              <a:gd name="connsiteY16" fmla="*/ 749860 h 12192001"/>
              <a:gd name="connsiteX17" fmla="*/ 1933706 w 1983037"/>
              <a:gd name="connsiteY17" fmla="*/ 168558 h 12192001"/>
              <a:gd name="connsiteX18" fmla="*/ 1950785 w 1983037"/>
              <a:gd name="connsiteY18" fmla="*/ 0 h 1219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83037" h="12192001">
                <a:moveTo>
                  <a:pt x="0" y="0"/>
                </a:moveTo>
                <a:lnTo>
                  <a:pt x="0" y="12192001"/>
                </a:lnTo>
                <a:lnTo>
                  <a:pt x="1945626" y="12192001"/>
                </a:lnTo>
                <a:lnTo>
                  <a:pt x="1914883" y="11926947"/>
                </a:lnTo>
                <a:cubicBezTo>
                  <a:pt x="1884529" y="11579709"/>
                  <a:pt x="1881652" y="11231009"/>
                  <a:pt x="1887405" y="10882179"/>
                </a:cubicBezTo>
                <a:cubicBezTo>
                  <a:pt x="1893725" y="10493309"/>
                  <a:pt x="1911547" y="10104667"/>
                  <a:pt x="1955094" y="9717835"/>
                </a:cubicBezTo>
                <a:cubicBezTo>
                  <a:pt x="1966715" y="9591491"/>
                  <a:pt x="1966715" y="9464357"/>
                  <a:pt x="1955094" y="9338013"/>
                </a:cubicBezTo>
                <a:cubicBezTo>
                  <a:pt x="1945663" y="9204453"/>
                  <a:pt x="1943091" y="9070511"/>
                  <a:pt x="1947423" y="8936699"/>
                </a:cubicBezTo>
                <a:cubicBezTo>
                  <a:pt x="1960283" y="8527701"/>
                  <a:pt x="1930726" y="8118470"/>
                  <a:pt x="1949002" y="7709920"/>
                </a:cubicBezTo>
                <a:cubicBezTo>
                  <a:pt x="1970436" y="7231918"/>
                  <a:pt x="1945393" y="6755049"/>
                  <a:pt x="1930276" y="6277504"/>
                </a:cubicBezTo>
                <a:cubicBezTo>
                  <a:pt x="1920123" y="5954014"/>
                  <a:pt x="1913803" y="5630292"/>
                  <a:pt x="1954643" y="5307481"/>
                </a:cubicBezTo>
                <a:cubicBezTo>
                  <a:pt x="1969761" y="5188718"/>
                  <a:pt x="1956899" y="5068596"/>
                  <a:pt x="1944941" y="4949831"/>
                </a:cubicBezTo>
                <a:cubicBezTo>
                  <a:pt x="1917866" y="4678139"/>
                  <a:pt x="1932758" y="4407584"/>
                  <a:pt x="1961187" y="4137481"/>
                </a:cubicBezTo>
                <a:cubicBezTo>
                  <a:pt x="1994579" y="3823035"/>
                  <a:pt x="1984877" y="3508818"/>
                  <a:pt x="1964118" y="3194148"/>
                </a:cubicBezTo>
                <a:cubicBezTo>
                  <a:pt x="1937270" y="2789895"/>
                  <a:pt x="1903424" y="2387003"/>
                  <a:pt x="1914708" y="1979808"/>
                </a:cubicBezTo>
                <a:cubicBezTo>
                  <a:pt x="1919446" y="1800868"/>
                  <a:pt x="1935466" y="1622384"/>
                  <a:pt x="1949679" y="1443897"/>
                </a:cubicBezTo>
                <a:cubicBezTo>
                  <a:pt x="1964278" y="1212701"/>
                  <a:pt x="1961931" y="980722"/>
                  <a:pt x="1942685" y="749860"/>
                </a:cubicBezTo>
                <a:cubicBezTo>
                  <a:pt x="1929825" y="555933"/>
                  <a:pt x="1921533" y="362007"/>
                  <a:pt x="1933706" y="168558"/>
                </a:cubicBezTo>
                <a:lnTo>
                  <a:pt x="195078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96E38A-0FF7-773E-AE70-1D792D5BE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Tootmisprotsess. Ajakava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DD10D91-9AC0-DF19-5684-0B149E1135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318181"/>
              </p:ext>
            </p:extLst>
          </p:nvPr>
        </p:nvGraphicFramePr>
        <p:xfrm>
          <a:off x="838200" y="2334463"/>
          <a:ext cx="10515603" cy="4193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430">
                  <a:extLst>
                    <a:ext uri="{9D8B030D-6E8A-4147-A177-3AD203B41FA5}">
                      <a16:colId xmlns:a16="http://schemas.microsoft.com/office/drawing/2014/main" val="3551836413"/>
                    </a:ext>
                  </a:extLst>
                </a:gridCol>
                <a:gridCol w="719073">
                  <a:extLst>
                    <a:ext uri="{9D8B030D-6E8A-4147-A177-3AD203B41FA5}">
                      <a16:colId xmlns:a16="http://schemas.microsoft.com/office/drawing/2014/main" val="921996828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983614760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920866244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495999787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25224676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1704295395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425927372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768015046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965394250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2967869334"/>
                    </a:ext>
                  </a:extLst>
                </a:gridCol>
                <a:gridCol w="863010">
                  <a:extLst>
                    <a:ext uri="{9D8B030D-6E8A-4147-A177-3AD203B41FA5}">
                      <a16:colId xmlns:a16="http://schemas.microsoft.com/office/drawing/2014/main" val="1960033128"/>
                    </a:ext>
                  </a:extLst>
                </a:gridCol>
              </a:tblGrid>
              <a:tr h="586711"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Sept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Okt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Nov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Dets 2016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Jaan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Veebr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Märts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Aprill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Mai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Juuni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>
                          <a:latin typeface="Arial Nova" panose="020B0504020202020204" pitchFamily="34" charset="0"/>
                        </a:rPr>
                        <a:t>Juuli 2017</a:t>
                      </a: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765523277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Projekti väljatöötamine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240342542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Hankevõimaluste uuring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548135773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Põhidisain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33848670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Üksikasjalik disain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378115824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Hange ja tugistruktuurid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929946027"/>
                  </a:ext>
                </a:extLst>
              </a:tr>
              <a:tr h="401712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Detailide saabumine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21430363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Ehitustööd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37311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isoleerimistööd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009511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Käivitus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50595"/>
                  </a:ext>
                </a:extLst>
              </a:tr>
              <a:tr h="256356">
                <a:tc>
                  <a:txBody>
                    <a:bodyPr/>
                    <a:lstStyle/>
                    <a:p>
                      <a:r>
                        <a:rPr lang="et-EE" sz="1000">
                          <a:latin typeface="Arial Nova" panose="020B0504020202020204" pitchFamily="34" charset="0"/>
                        </a:rPr>
                        <a:t>Projekti lõpp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5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D299-E2D9-2F2E-3FE7-507DE6858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r>
              <a:rPr lang="et-EE" sz="4000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Tallõli keedu suitsugaaside põletusreaktor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2FE39-AF1F-1D61-F04B-055BDE951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2804" y="1929384"/>
            <a:ext cx="5736996" cy="4251960"/>
          </a:xfrm>
        </p:spPr>
        <p:txBody>
          <a:bodyPr/>
          <a:lstStyle/>
          <a:p>
            <a:r>
              <a:rPr lang="et-EE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Eeltoodetud reaktoriosad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74E7E-9F73-F10F-F687-884A099F62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Paigaldustööd tehases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FF304-8BA3-7F05-2DCA-8090A488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78" y="2613727"/>
            <a:ext cx="4746327" cy="4149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B11ABE-2B8E-41E6-B2A8-58846E56C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82" y="2613727"/>
            <a:ext cx="5152618" cy="414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F3E81-8CEF-61DD-CC53-509509EE7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9" y="329183"/>
            <a:ext cx="6794100" cy="2209735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1: </a:t>
            </a:r>
            <a:b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Tallõli keedugaaside põletamine</a:t>
            </a:r>
            <a:br>
              <a:rPr lang="et-EE" sz="2900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t-EE" sz="2900" dirty="0">
              <a:solidFill>
                <a:schemeClr val="bg1"/>
              </a:solidFill>
            </a:endParaRPr>
          </a:p>
        </p:txBody>
      </p:sp>
      <p:sp>
        <p:nvSpPr>
          <p:cNvPr id="19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357E0B-29D3-2850-3E82-0AF2EBFA1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r>
              <a:rPr lang="et-EE" dirty="0">
                <a:solidFill>
                  <a:schemeClr val="bg1"/>
                </a:solidFill>
                <a:latin typeface="Arial Rounded MT Bold" panose="020F0704030504030204" pitchFamily="34" charset="0"/>
              </a:rPr>
              <a:t>Uus reaktor pärast survetesti 4.07.2017.a.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350F-3F23-9948-CF85-47E0A7AB7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2630" y="127657"/>
            <a:ext cx="5004783" cy="66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4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9081-0908-3888-E73D-3A2E2CA5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>
                <a:latin typeface="Arial Rounded MT Bold" panose="020F0704030504030204" pitchFamily="34" charset="0"/>
              </a:rPr>
              <a:t>Projekt 1: Tulemused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88D9F6-1706-C43E-5824-FCE24071D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3512187"/>
              </p:ext>
            </p:extLst>
          </p:nvPr>
        </p:nvGraphicFramePr>
        <p:xfrm>
          <a:off x="838200" y="1928812"/>
          <a:ext cx="10515600" cy="3185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958">
                  <a:extLst>
                    <a:ext uri="{9D8B030D-6E8A-4147-A177-3AD203B41FA5}">
                      <a16:colId xmlns:a16="http://schemas.microsoft.com/office/drawing/2014/main" val="3817907493"/>
                    </a:ext>
                  </a:extLst>
                </a:gridCol>
                <a:gridCol w="1953282">
                  <a:extLst>
                    <a:ext uri="{9D8B030D-6E8A-4147-A177-3AD203B41FA5}">
                      <a16:colId xmlns:a16="http://schemas.microsoft.com/office/drawing/2014/main" val="39170360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9948289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5450158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80204751"/>
                    </a:ext>
                  </a:extLst>
                </a:gridCol>
              </a:tblGrid>
              <a:tr h="927773">
                <a:tc>
                  <a:txBody>
                    <a:bodyPr/>
                    <a:lstStyle/>
                    <a:p>
                      <a:r>
                        <a:rPr lang="et-EE" sz="2400" dirty="0">
                          <a:latin typeface="Arial Rounded MT Bold" panose="020F0704030504030204" pitchFamily="34" charset="0"/>
                        </a:rPr>
                        <a:t>Saasteallikas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H</a:t>
                      </a:r>
                      <a:r>
                        <a:rPr lang="et-EE" sz="3200" baseline="-25000" dirty="0">
                          <a:latin typeface="Arial Rounded MT Bold" panose="020F0704030504030204" pitchFamily="34" charset="0"/>
                        </a:rPr>
                        <a:t>2</a:t>
                      </a:r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S heide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301099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Enne meedet (2016)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t-EE" dirty="0">
                          <a:latin typeface="Arial Rounded MT Bold" panose="020F0704030504030204" pitchFamily="34" charset="0"/>
                        </a:rPr>
                        <a:t>Pärast meedet (august 2017)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2496339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endParaRPr lang="et-EE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200" dirty="0">
                          <a:latin typeface="Arial Rounded MT Bold" panose="020F0704030504030204" pitchFamily="34" charset="0"/>
                        </a:rPr>
                        <a:t>t/a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37148"/>
                  </a:ext>
                </a:extLst>
              </a:tr>
              <a:tr h="752527">
                <a:tc>
                  <a:txBody>
                    <a:bodyPr/>
                    <a:lstStyle/>
                    <a:p>
                      <a:r>
                        <a:rPr lang="et-EE" dirty="0">
                          <a:latin typeface="Arial Rounded MT Bold" panose="020F0704030504030204" pitchFamily="34" charset="0"/>
                        </a:rPr>
                        <a:t>Tallõli keedukatel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0,111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0,172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3600" dirty="0">
                          <a:latin typeface="Arial Rounded MT Bold" panose="020F07040305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32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1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778A7-D6C8-B02D-8CE2-4E1250FF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53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Projekt 2: Reoveepuhasti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9B3B0-39D9-9202-0922-57B3565F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36" y="2586789"/>
            <a:ext cx="11838562" cy="38699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neutraliseerimiseks on sobivaim raud(III)sulfaadi lisamine , millega oksüdeeritakse vesiniksulfiid kas sulfaadiks või väävliks: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-&gt; 2FeSO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-&gt;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 + </a:t>
            </a:r>
            <a:r>
              <a:rPr lang="et-EE" sz="2200" dirty="0" err="1">
                <a:latin typeface="Arial Rounded MT Bold" panose="020F0704030504030204" pitchFamily="34" charset="0"/>
              </a:rPr>
              <a:t>FeS</a:t>
            </a:r>
            <a:r>
              <a:rPr lang="et-EE" sz="2200" dirty="0"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ja </a:t>
            </a:r>
            <a:r>
              <a:rPr lang="et-EE" sz="2200" dirty="0" err="1">
                <a:latin typeface="Arial Rounded MT Bold" panose="020F0704030504030204" pitchFamily="34" charset="0"/>
              </a:rPr>
              <a:t>FeS</a:t>
            </a:r>
            <a:r>
              <a:rPr lang="et-EE" sz="2200" dirty="0">
                <a:latin typeface="Arial Rounded MT Bold" panose="020F0704030504030204" pitchFamily="34" charset="0"/>
              </a:rPr>
              <a:t> settivad settebasseinides ja komposteeritakse reoveesette koostisosana.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+ 3H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= 2FeS +S</a:t>
            </a:r>
            <a:r>
              <a:rPr lang="et-EE" sz="2200" baseline="-25000" dirty="0">
                <a:latin typeface="Arial Rounded MT Bold" panose="020F0704030504030204" pitchFamily="34" charset="0"/>
              </a:rPr>
              <a:t>0</a:t>
            </a:r>
            <a:r>
              <a:rPr lang="et-EE" sz="2200" dirty="0">
                <a:latin typeface="Arial Rounded MT Bold" panose="020F0704030504030204" pitchFamily="34" charset="0"/>
              </a:rPr>
              <a:t> + 3H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   </a:t>
            </a:r>
            <a:r>
              <a:rPr lang="et-EE" sz="2200" dirty="0">
                <a:latin typeface="Arial Rounded MT Bold" panose="020F0704030504030204" pitchFamily="34" charset="0"/>
              </a:rPr>
              <a:t>Ühe mooli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(</a:t>
            </a:r>
            <a:r>
              <a:rPr lang="et-EE" sz="2200" dirty="0" err="1">
                <a:latin typeface="Arial Rounded MT Bold" panose="020F0704030504030204" pitchFamily="34" charset="0"/>
              </a:rPr>
              <a:t>divesiniksulfiidi</a:t>
            </a:r>
            <a:r>
              <a:rPr lang="et-EE" sz="2200" dirty="0">
                <a:latin typeface="Arial Rounded MT Bold" panose="020F0704030504030204" pitchFamily="34" charset="0"/>
              </a:rPr>
              <a:t>) neutraliseerib 1/3 mooli Fe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(SO</a:t>
            </a:r>
            <a:r>
              <a:rPr lang="et-EE" sz="2200" baseline="-25000" dirty="0">
                <a:latin typeface="Arial Rounded MT Bold" panose="020F0704030504030204" pitchFamily="34" charset="0"/>
              </a:rPr>
              <a:t>4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  <a:r>
              <a:rPr lang="et-EE" sz="2200" baseline="-25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(</a:t>
            </a:r>
            <a:r>
              <a:rPr lang="et-EE" sz="2200" dirty="0" err="1">
                <a:latin typeface="Arial Rounded MT Bold" panose="020F0704030504030204" pitchFamily="34" charset="0"/>
              </a:rPr>
              <a:t>raudsulaati</a:t>
            </a:r>
            <a:r>
              <a:rPr lang="et-EE" sz="2200" dirty="0">
                <a:latin typeface="Arial Rounded MT Bold" panose="020F070403050403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 mg/l vesiniksulfiidi neutraliseerimiseks on vaja 3,9 mg/l raudsulfaati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Reovee keskmine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sisaldus on 4,4 mg/l ;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 liitris reovees sisalduva H</a:t>
            </a:r>
            <a:r>
              <a:rPr lang="et-EE" sz="2200" baseline="-25000" dirty="0">
                <a:latin typeface="Arial Rounded MT Bold" panose="020F0704030504030204" pitchFamily="34" charset="0"/>
              </a:rPr>
              <a:t>2</a:t>
            </a:r>
            <a:r>
              <a:rPr lang="et-EE" sz="2200" dirty="0">
                <a:latin typeface="Arial Rounded MT Bold" panose="020F0704030504030204" pitchFamily="34" charset="0"/>
              </a:rPr>
              <a:t>S  neutraliseerib 17,3 mg raudsulfaati.</a:t>
            </a:r>
          </a:p>
          <a:p>
            <a:pPr>
              <a:lnSpc>
                <a:spcPct val="100000"/>
              </a:lnSpc>
            </a:pPr>
            <a:endParaRPr lang="et-EE" sz="1500" dirty="0"/>
          </a:p>
        </p:txBody>
      </p:sp>
    </p:spTree>
    <p:extLst>
      <p:ext uri="{BB962C8B-B14F-4D97-AF65-F5344CB8AC3E}">
        <p14:creationId xmlns:p14="http://schemas.microsoft.com/office/powerpoint/2010/main" val="845885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E1CC31-797D-A59A-94B5-8F40CD7E7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chemeClr val="accent1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1ACACA-6F34-BF91-6B92-8317E6F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87" y="644652"/>
            <a:ext cx="4095345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t-EE" sz="40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Projekt 2: Reoveepuhasti, järg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251D3-C232-1471-B539-E18A8FB14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Reovett tekib keskmiselt 860 m</a:t>
            </a:r>
            <a:r>
              <a:rPr lang="et-EE" sz="2200" baseline="30000" dirty="0">
                <a:latin typeface="Arial Rounded MT Bold" panose="020F0704030504030204" pitchFamily="34" charset="0"/>
              </a:rPr>
              <a:t>3</a:t>
            </a:r>
            <a:r>
              <a:rPr lang="et-EE" sz="2200" dirty="0">
                <a:latin typeface="Arial Rounded MT Bold" panose="020F0704030504030204" pitchFamily="34" charset="0"/>
              </a:rPr>
              <a:t> tunnis, 860 000 l tunnis x 17,3 mg/l = 14,9 kg raudsulfaati tunnis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 Müüakse 45% raudsulfaati. 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14,9 kg/tunnis X 100/45 = 33,1 kg tunnis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Raudsulfaadi tihedus on 1,55 kg/l. Doseerimise maht 33,1 /1,55 = 21,4 liitrit raudsulfaadi lahust tunnis.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Katsetati doose 40…66 liitrit raudsulfaati tunnis ja uuriti reovee temperatuuri mõju neutraliseerimistulemustele.</a:t>
            </a:r>
          </a:p>
          <a:p>
            <a:pPr>
              <a:lnSpc>
                <a:spcPct val="100000"/>
              </a:lnSpc>
            </a:pPr>
            <a:r>
              <a:rPr lang="et-EE" sz="2200" dirty="0">
                <a:latin typeface="Arial Rounded MT Bold" panose="020F0704030504030204" pitchFamily="34" charset="0"/>
              </a:rPr>
              <a:t>H2S heide kompostimisväljakult vähenes 70% . Kompostimistsükkel on 1 aasta.</a:t>
            </a:r>
          </a:p>
          <a:p>
            <a:pPr>
              <a:lnSpc>
                <a:spcPct val="100000"/>
              </a:lnSpc>
            </a:pPr>
            <a:endParaRPr lang="et-EE" sz="2200" dirty="0"/>
          </a:p>
        </p:txBody>
      </p:sp>
    </p:spTree>
    <p:extLst>
      <p:ext uri="{BB962C8B-B14F-4D97-AF65-F5344CB8AC3E}">
        <p14:creationId xmlns:p14="http://schemas.microsoft.com/office/powerpoint/2010/main" val="386653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FF137-87EF-ADE6-C48F-45551D7F9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28B13-F78B-D4EA-4488-F712F1C78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t-EE" sz="4400" dirty="0">
                <a:latin typeface="Arial Rounded MT Bold" panose="020F0704030504030204" pitchFamily="34" charset="0"/>
              </a:rPr>
              <a:t>Projekt 2: </a:t>
            </a:r>
            <a:br>
              <a:rPr lang="et-EE" sz="4400" dirty="0">
                <a:latin typeface="Arial Rounded MT Bold" panose="020F0704030504030204" pitchFamily="34" charset="0"/>
              </a:rPr>
            </a:br>
            <a:r>
              <a:rPr lang="et-EE" sz="4400" dirty="0">
                <a:latin typeface="Arial Rounded MT Bold" panose="020F0704030504030204" pitchFamily="34" charset="0"/>
              </a:rPr>
              <a:t>Reoveepuhasti. </a:t>
            </a:r>
            <a:r>
              <a:rPr lang="et-EE" sz="4400" dirty="0" err="1">
                <a:latin typeface="Arial Rounded MT Bold" panose="020F0704030504030204" pitchFamily="34" charset="0"/>
              </a:rPr>
              <a:t>Ajakava</a:t>
            </a:r>
            <a:r>
              <a:rPr lang="et-EE" sz="44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AjakavaProjekt</a:t>
            </a:r>
            <a:r>
              <a:rPr lang="et-EE" sz="4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675B31-0250-1678-54DB-C32B580691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4793" y="2334463"/>
          <a:ext cx="10479188" cy="4158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880">
                  <a:extLst>
                    <a:ext uri="{9D8B030D-6E8A-4147-A177-3AD203B41FA5}">
                      <a16:colId xmlns:a16="http://schemas.microsoft.com/office/drawing/2014/main" val="3551836413"/>
                    </a:ext>
                  </a:extLst>
                </a:gridCol>
                <a:gridCol w="1104534">
                  <a:extLst>
                    <a:ext uri="{9D8B030D-6E8A-4147-A177-3AD203B41FA5}">
                      <a16:colId xmlns:a16="http://schemas.microsoft.com/office/drawing/2014/main" val="921996828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2983614760"/>
                    </a:ext>
                  </a:extLst>
                </a:gridCol>
                <a:gridCol w="1289716">
                  <a:extLst>
                    <a:ext uri="{9D8B030D-6E8A-4147-A177-3AD203B41FA5}">
                      <a16:colId xmlns:a16="http://schemas.microsoft.com/office/drawing/2014/main" val="920866244"/>
                    </a:ext>
                  </a:extLst>
                </a:gridCol>
                <a:gridCol w="1361542">
                  <a:extLst>
                    <a:ext uri="{9D8B030D-6E8A-4147-A177-3AD203B41FA5}">
                      <a16:colId xmlns:a16="http://schemas.microsoft.com/office/drawing/2014/main" val="2495999787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2252246766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1704295395"/>
                    </a:ext>
                  </a:extLst>
                </a:gridCol>
                <a:gridCol w="1325629">
                  <a:extLst>
                    <a:ext uri="{9D8B030D-6E8A-4147-A177-3AD203B41FA5}">
                      <a16:colId xmlns:a16="http://schemas.microsoft.com/office/drawing/2014/main" val="4259273726"/>
                    </a:ext>
                  </a:extLst>
                </a:gridCol>
              </a:tblGrid>
              <a:tr h="905370"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Märts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Aprill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Mai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Juuni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Juuli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August 2017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Arial Nova" panose="020B0504020202020204" pitchFamily="34" charset="0"/>
                        </a:rPr>
                        <a:t>Sept 2017</a:t>
                      </a:r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1765523277"/>
                  </a:ext>
                </a:extLst>
              </a:tr>
              <a:tr h="619893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Doseerimise arvutused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240342542"/>
                  </a:ext>
                </a:extLst>
              </a:tr>
              <a:tr h="827867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Mahuti, segaja, torutiku ja pumba hange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548135773"/>
                  </a:ext>
                </a:extLst>
              </a:tr>
              <a:tr h="592694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Ehitusdetailide saabumine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extLst>
                  <a:ext uri="{0D108BD9-81ED-4DB2-BD59-A6C34878D82A}">
                    <a16:rowId xmlns:a16="http://schemas.microsoft.com/office/drawing/2014/main" val="333848670"/>
                  </a:ext>
                </a:extLst>
              </a:tr>
              <a:tr h="592694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Konstruktsiooni kokkupanek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E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115824"/>
                  </a:ext>
                </a:extLst>
              </a:tr>
              <a:tr h="619893">
                <a:tc>
                  <a:txBody>
                    <a:bodyPr/>
                    <a:lstStyle/>
                    <a:p>
                      <a:r>
                        <a:rPr lang="et-EE" sz="1200" dirty="0">
                          <a:latin typeface="Arial Rounded MT Bold" panose="020F0704030504030204" pitchFamily="34" charset="0"/>
                        </a:rPr>
                        <a:t>Käivitus</a:t>
                      </a:r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/>
                    </a:p>
                  </a:txBody>
                  <a:tcPr marL="79285" marR="79285" marT="39643" marB="39643"/>
                </a:tc>
                <a:tc>
                  <a:txBody>
                    <a:bodyPr/>
                    <a:lstStyle/>
                    <a:p>
                      <a:endParaRPr lang="et-EE" sz="1600" dirty="0"/>
                    </a:p>
                  </a:txBody>
                  <a:tcPr marL="79285" marR="79285" marT="39643" marB="39643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946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6088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841</Words>
  <Application>Microsoft Office PowerPoint</Application>
  <PresentationFormat>Widescreen</PresentationFormat>
  <Paragraphs>173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Arial</vt:lpstr>
      <vt:lpstr>Arial Nova</vt:lpstr>
      <vt:lpstr>Arial Rounded MT Bold</vt:lpstr>
      <vt:lpstr>The Hand Bold</vt:lpstr>
      <vt:lpstr>The Serif Hand Black</vt:lpstr>
      <vt:lpstr>SketchyVTI</vt:lpstr>
      <vt:lpstr>HORIZON Tselluloosi ja Paberi AS </vt:lpstr>
      <vt:lpstr>H2S vähendamine</vt:lpstr>
      <vt:lpstr>Projekt 1:  Tootmisprotsess. Ajakava</vt:lpstr>
      <vt:lpstr>Projekt 1:  Tallõli keedu suitsugaaside põletusreaktor</vt:lpstr>
      <vt:lpstr>Projekt 1:  Tallõli keedugaaside põletamine </vt:lpstr>
      <vt:lpstr>Projekt 1: Tulemused</vt:lpstr>
      <vt:lpstr>Projekt 2: Reoveepuhasti</vt:lpstr>
      <vt:lpstr>Projekt 2: Reoveepuhasti, järg</vt:lpstr>
      <vt:lpstr>Projekt 2:  Reoveepuhasti. AjakavaAjakavaProjekt </vt:lpstr>
      <vt:lpstr>Projekt 2: Reoveepuhasti </vt:lpstr>
      <vt:lpstr>ELLE OÜ hajumisarvutused  (H2S heide jääb lubatu piiridesse)</vt:lpstr>
      <vt:lpstr>Kokkuvõte kirjandusallikatest </vt:lpstr>
      <vt:lpstr>Allikaid: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Maret Merisaar</dc:creator>
  <cp:lastModifiedBy>Maret Merisaar</cp:lastModifiedBy>
  <cp:revision>38</cp:revision>
  <cp:lastPrinted>2025-01-09T22:47:16Z</cp:lastPrinted>
  <dcterms:created xsi:type="dcterms:W3CDTF">2025-01-08T19:01:42Z</dcterms:created>
  <dcterms:modified xsi:type="dcterms:W3CDTF">2025-01-16T20:11:51Z</dcterms:modified>
</cp:coreProperties>
</file>