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8"/>
  </p:notesMasterIdLst>
  <p:sldIdLst>
    <p:sldId id="256" r:id="rId2"/>
    <p:sldId id="270" r:id="rId3"/>
    <p:sldId id="273" r:id="rId4"/>
    <p:sldId id="274" r:id="rId5"/>
    <p:sldId id="275" r:id="rId6"/>
    <p:sldId id="276" r:id="rId7"/>
  </p:sldIdLst>
  <p:sldSz cx="12192000" cy="6858000"/>
  <p:notesSz cx="6735763" cy="9866313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8E031-71B6-4C23-AAD8-0878E8F866D2}" type="datetimeFigureOut">
              <a:rPr lang="et-EE" smtClean="0"/>
              <a:t>16.01.2025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6E9A2-414D-49FA-8577-C5D374DEDB3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1089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2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2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21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12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93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14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785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99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9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24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40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743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2" r:id="rId6"/>
    <p:sldLayoutId id="2147483738" r:id="rId7"/>
    <p:sldLayoutId id="2147483739" r:id="rId8"/>
    <p:sldLayoutId id="2147483740" r:id="rId9"/>
    <p:sldLayoutId id="2147483741" r:id="rId10"/>
    <p:sldLayoutId id="214748374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lorful paint pigments">
            <a:extLst>
              <a:ext uri="{FF2B5EF4-FFF2-40B4-BE49-F238E27FC236}">
                <a16:creationId xmlns:a16="http://schemas.microsoft.com/office/drawing/2014/main" id="{EC691C20-37DD-76AD-3D75-9EC7622A20F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t="9978" r="-1" b="-1"/>
          <a:stretch/>
        </p:blipFill>
        <p:spPr>
          <a:xfrm>
            <a:off x="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3233AB-E44C-B77D-A2DB-3393D95565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t-EE" sz="6000" dirty="0">
                <a:latin typeface="Arial Rounded MT Bold" panose="020F0704030504030204" pitchFamily="34" charset="0"/>
              </a:rPr>
              <a:t>HORIZON Tselluloosi ja Paberi AS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1237A6-60F4-185D-F9AF-967F71D90D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et-EE" sz="3200" dirty="0">
                <a:latin typeface="Arial Rounded MT Bold" panose="020F0704030504030204" pitchFamily="34" charset="0"/>
              </a:rPr>
              <a:t>Keskkonnaloa aruandest 2023 (Andmeid infobaasist „KOTKAS“)</a:t>
            </a:r>
          </a:p>
          <a:p>
            <a:pPr algn="ctr"/>
            <a:r>
              <a:rPr lang="et-EE" sz="3200" dirty="0">
                <a:latin typeface="Arial Rounded MT Bold" panose="020F0704030504030204" pitchFamily="34" charset="0"/>
              </a:rPr>
              <a:t>Plaan on teha nendest numbritest graafikud, kuid enne seminari veel ei jõudnud. </a:t>
            </a:r>
          </a:p>
          <a:p>
            <a:pPr algn="ctr"/>
            <a:r>
              <a:rPr lang="et-EE" sz="3200" dirty="0">
                <a:latin typeface="Arial Rounded MT Bold" panose="020F0704030504030204" pitchFamily="34" charset="0"/>
              </a:rPr>
              <a:t>Näitajaid (mg/l) saaks võrrelda Kehra linna puhasti omadega ja lubatud normidega, otsida juurde ka varasemate aastate seis ja uue eurodirektiivi uued nõuded.  </a:t>
            </a:r>
          </a:p>
          <a:p>
            <a:pPr algn="ctr"/>
            <a:r>
              <a:rPr lang="et-EE" sz="2200" dirty="0">
                <a:latin typeface="Arial Rounded MT Bold" panose="020F0704030504030204" pitchFamily="34" charset="0"/>
              </a:rPr>
              <a:t>Eesti Veeühingu talveseminar Kehras 10.01.2025.a.</a:t>
            </a:r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43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093A4-05AF-ED61-5064-01EDF8815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197"/>
            <a:ext cx="10515600" cy="1585492"/>
          </a:xfrm>
        </p:spPr>
        <p:txBody>
          <a:bodyPr>
            <a:normAutofit fontScale="90000"/>
          </a:bodyPr>
          <a:lstStyle/>
          <a:p>
            <a:r>
              <a:rPr lang="et-EE" sz="4900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HORIZON tselluloosi ja paberi AS</a:t>
            </a:r>
            <a:br>
              <a:rPr lang="et-EE" sz="4000" dirty="0">
                <a:latin typeface="Arial Rounded MT Bold" panose="020F0704030504030204" pitchFamily="34" charset="0"/>
              </a:rPr>
            </a:br>
            <a:r>
              <a:rPr lang="et-EE" sz="3600" dirty="0">
                <a:latin typeface="Arial Rounded MT Bold" panose="020F0704030504030204" pitchFamily="34" charset="0"/>
              </a:rPr>
              <a:t>Vee erikasutuse loa L.KKL.HA-217118 aruanne 2023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3D8B38F-9AD0-D2F2-F185-DCE5D79D74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8960704"/>
              </p:ext>
            </p:extLst>
          </p:nvPr>
        </p:nvGraphicFramePr>
        <p:xfrm>
          <a:off x="833480" y="1928813"/>
          <a:ext cx="1052032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198">
                  <a:extLst>
                    <a:ext uri="{9D8B030D-6E8A-4147-A177-3AD203B41FA5}">
                      <a16:colId xmlns:a16="http://schemas.microsoft.com/office/drawing/2014/main" val="594766817"/>
                    </a:ext>
                  </a:extLst>
                </a:gridCol>
                <a:gridCol w="1577947">
                  <a:extLst>
                    <a:ext uri="{9D8B030D-6E8A-4147-A177-3AD203B41FA5}">
                      <a16:colId xmlns:a16="http://schemas.microsoft.com/office/drawing/2014/main" val="2194750546"/>
                    </a:ext>
                  </a:extLst>
                </a:gridCol>
                <a:gridCol w="945925">
                  <a:extLst>
                    <a:ext uri="{9D8B030D-6E8A-4147-A177-3AD203B41FA5}">
                      <a16:colId xmlns:a16="http://schemas.microsoft.com/office/drawing/2014/main" val="57678597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1782701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4198059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2818623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68338491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7976512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Lubatud (mg/l)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Tegelik, 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solidFill>
                            <a:srgbClr val="C00000"/>
                          </a:solidFill>
                          <a:latin typeface="Arial Rounded MT Bold" panose="020F0704030504030204" pitchFamily="34" charset="0"/>
                        </a:rPr>
                        <a:t>Tegelik heide, t/a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Puhasti tõhususe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Sisse, 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Välja, mg/l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333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Põhjaveevõtt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18 399 m</a:t>
                      </a:r>
                      <a:r>
                        <a:rPr lang="et-EE" sz="1400" baseline="30000" dirty="0">
                          <a:latin typeface="Arial Rounded MT Bold" panose="020F07040305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800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Pinnaveevõtt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2 214 706 m</a:t>
                      </a:r>
                      <a:r>
                        <a:rPr lang="et-EE" sz="1400" baseline="30000" dirty="0">
                          <a:latin typeface="Arial Rounded MT Bold" panose="020F07040305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473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18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Heitvee</a:t>
                      </a:r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 vooluhulk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2 374 353 m</a:t>
                      </a:r>
                      <a:r>
                        <a:rPr lang="et-EE" sz="1400" baseline="30000" dirty="0">
                          <a:latin typeface="Arial Rounded MT Bold" panose="020F07040305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864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1400" dirty="0">
                          <a:solidFill>
                            <a:srgbClr val="C00000"/>
                          </a:solidFill>
                          <a:latin typeface="Arial Rounded MT Bold" panose="020F0704030504030204" pitchFamily="34" charset="0"/>
                        </a:rPr>
                        <a:t>BHT7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solidFill>
                            <a:srgbClr val="C00000"/>
                          </a:solidFill>
                          <a:latin typeface="Arial Rounded MT Bold" panose="020F0704030504030204" pitchFamily="34" charset="0"/>
                        </a:rPr>
                        <a:t>12,19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96,20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135,27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5,15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55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1400" dirty="0">
                          <a:solidFill>
                            <a:srgbClr val="C00000"/>
                          </a:solidFill>
                          <a:latin typeface="Arial Rounded MT Bold" panose="020F0704030504030204" pitchFamily="34" charset="0"/>
                        </a:rPr>
                        <a:t>KHT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solidFill>
                            <a:srgbClr val="C00000"/>
                          </a:solidFill>
                          <a:latin typeface="Arial Rounded MT Bold" panose="020F0704030504030204" pitchFamily="34" charset="0"/>
                        </a:rPr>
                        <a:t>154,458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310,76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65,25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389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1400" dirty="0">
                          <a:solidFill>
                            <a:srgbClr val="C00000"/>
                          </a:solidFill>
                          <a:latin typeface="Arial Rounded MT Bold" panose="020F0704030504030204" pitchFamily="34" charset="0"/>
                        </a:rPr>
                        <a:t>Heljum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solidFill>
                            <a:srgbClr val="C00000"/>
                          </a:solidFill>
                          <a:latin typeface="Arial Rounded MT Bold" panose="020F0704030504030204" pitchFamily="34" charset="0"/>
                        </a:rPr>
                        <a:t>15,679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107,80</a:t>
                      </a:r>
                    </a:p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6,48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720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1400" dirty="0" err="1">
                          <a:solidFill>
                            <a:srgbClr val="C00000"/>
                          </a:solidFill>
                          <a:latin typeface="Arial Rounded MT Bold" panose="020F0704030504030204" pitchFamily="34" charset="0"/>
                        </a:rPr>
                        <a:t>Püld</a:t>
                      </a:r>
                      <a:endParaRPr lang="et-EE" sz="1400" dirty="0">
                        <a:solidFill>
                          <a:srgbClr val="C0000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solidFill>
                            <a:srgbClr val="C00000"/>
                          </a:solidFill>
                          <a:latin typeface="Arial Rounded MT Bold" panose="020F0704030504030204" pitchFamily="34" charset="0"/>
                        </a:rPr>
                        <a:t>0,641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11,40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0,35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0,31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984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1400" dirty="0" err="1">
                          <a:solidFill>
                            <a:srgbClr val="C00000"/>
                          </a:solidFill>
                          <a:latin typeface="Arial Rounded MT Bold" panose="020F0704030504030204" pitchFamily="34" charset="0"/>
                        </a:rPr>
                        <a:t>Nüld</a:t>
                      </a:r>
                      <a:r>
                        <a:rPr lang="et-EE" sz="1400" dirty="0">
                          <a:solidFill>
                            <a:srgbClr val="C00000"/>
                          </a:solidFill>
                          <a:latin typeface="Arial Rounded MT Bold" panose="020F07040305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solidFill>
                            <a:srgbClr val="C00000"/>
                          </a:solidFill>
                          <a:latin typeface="Arial Rounded MT Bold" panose="020F0704030504030204" pitchFamily="34" charset="0"/>
                        </a:rPr>
                        <a:t>11,843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1,72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5,48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753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Jahutusvee väljalask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39 708 m</a:t>
                      </a:r>
                      <a:r>
                        <a:rPr lang="et-EE" sz="1400" baseline="30000" dirty="0">
                          <a:latin typeface="Arial Rounded MT Bold" panose="020F07040305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NB! N ja P eraldi ärastust puhastis ei toimu. Tööstusreoveele lisatakse N ja P toitesoolasid, sissevoolava vee N ja P kontsentratsiooni tõstmiseks. </a:t>
                      </a: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346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Sademevee väljalask x 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51 870 m</a:t>
                      </a:r>
                      <a:r>
                        <a:rPr lang="et-EE" sz="1400" baseline="30000" dirty="0">
                          <a:latin typeface="Arial Rounded MT Bold" panose="020F0704030504030204" pitchFamily="34" charset="0"/>
                        </a:rPr>
                        <a:t>3</a:t>
                      </a:r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 x 4?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614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575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848EA4-ACB2-7E98-2DB1-70A49A78D3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482A0-8D29-35F4-D12F-CD798F348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197"/>
            <a:ext cx="10515600" cy="1585492"/>
          </a:xfrm>
        </p:spPr>
        <p:txBody>
          <a:bodyPr>
            <a:normAutofit fontScale="90000"/>
          </a:bodyPr>
          <a:lstStyle/>
          <a:p>
            <a:r>
              <a:rPr lang="et-EE" sz="4900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HORIZON tselluloosi ja paberi AS</a:t>
            </a:r>
            <a:br>
              <a:rPr lang="et-EE" sz="4000" dirty="0">
                <a:latin typeface="Arial Rounded MT Bold" panose="020F0704030504030204" pitchFamily="34" charset="0"/>
              </a:rPr>
            </a:br>
            <a:r>
              <a:rPr lang="et-EE" sz="3600" dirty="0">
                <a:latin typeface="Arial Rounded MT Bold" panose="020F0704030504030204" pitchFamily="34" charset="0"/>
              </a:rPr>
              <a:t>Vee erikasutuse loa L.KKL.HA-217118 aruanne 2023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677E8CB-3248-A9FA-B1C5-D9320F9FDE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4678406"/>
              </p:ext>
            </p:extLst>
          </p:nvPr>
        </p:nvGraphicFramePr>
        <p:xfrm>
          <a:off x="129473" y="1928813"/>
          <a:ext cx="11871016" cy="479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842">
                  <a:extLst>
                    <a:ext uri="{9D8B030D-6E8A-4147-A177-3AD203B41FA5}">
                      <a16:colId xmlns:a16="http://schemas.microsoft.com/office/drawing/2014/main" val="594766817"/>
                    </a:ext>
                  </a:extLst>
                </a:gridCol>
                <a:gridCol w="865848">
                  <a:extLst>
                    <a:ext uri="{9D8B030D-6E8A-4147-A177-3AD203B41FA5}">
                      <a16:colId xmlns:a16="http://schemas.microsoft.com/office/drawing/2014/main" val="2194750546"/>
                    </a:ext>
                  </a:extLst>
                </a:gridCol>
                <a:gridCol w="1278541">
                  <a:extLst>
                    <a:ext uri="{9D8B030D-6E8A-4147-A177-3AD203B41FA5}">
                      <a16:colId xmlns:a16="http://schemas.microsoft.com/office/drawing/2014/main" val="576785976"/>
                    </a:ext>
                  </a:extLst>
                </a:gridCol>
                <a:gridCol w="1464659">
                  <a:extLst>
                    <a:ext uri="{9D8B030D-6E8A-4147-A177-3AD203B41FA5}">
                      <a16:colId xmlns:a16="http://schemas.microsoft.com/office/drawing/2014/main" val="3419805901"/>
                    </a:ext>
                  </a:extLst>
                </a:gridCol>
                <a:gridCol w="1132885">
                  <a:extLst>
                    <a:ext uri="{9D8B030D-6E8A-4147-A177-3AD203B41FA5}">
                      <a16:colId xmlns:a16="http://schemas.microsoft.com/office/drawing/2014/main" val="328186237"/>
                    </a:ext>
                  </a:extLst>
                </a:gridCol>
                <a:gridCol w="1367554">
                  <a:extLst>
                    <a:ext uri="{9D8B030D-6E8A-4147-A177-3AD203B41FA5}">
                      <a16:colId xmlns:a16="http://schemas.microsoft.com/office/drawing/2014/main" val="1683384914"/>
                    </a:ext>
                  </a:extLst>
                </a:gridCol>
                <a:gridCol w="1488934">
                  <a:extLst>
                    <a:ext uri="{9D8B030D-6E8A-4147-A177-3AD203B41FA5}">
                      <a16:colId xmlns:a16="http://schemas.microsoft.com/office/drawing/2014/main" val="797651250"/>
                    </a:ext>
                  </a:extLst>
                </a:gridCol>
                <a:gridCol w="1278542">
                  <a:extLst>
                    <a:ext uri="{9D8B030D-6E8A-4147-A177-3AD203B41FA5}">
                      <a16:colId xmlns:a16="http://schemas.microsoft.com/office/drawing/2014/main" val="1274449349"/>
                    </a:ext>
                  </a:extLst>
                </a:gridCol>
                <a:gridCol w="1513211">
                  <a:extLst>
                    <a:ext uri="{9D8B030D-6E8A-4147-A177-3AD203B41FA5}">
                      <a16:colId xmlns:a16="http://schemas.microsoft.com/office/drawing/2014/main" val="38726782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Lubatud</a:t>
                      </a:r>
                    </a:p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sademevee konts. (mg/l)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Jahutusvee BHT7 ja KHT  heide, t/a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Sademe-vee lask </a:t>
                      </a:r>
                    </a:p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nr 1, t/a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Sademe-</a:t>
                      </a:r>
                    </a:p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vee lask </a:t>
                      </a:r>
                    </a:p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nr 2., t/a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Sademe-</a:t>
                      </a:r>
                    </a:p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vee lask </a:t>
                      </a:r>
                    </a:p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nr 3, t/a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Sademe-</a:t>
                      </a:r>
                    </a:p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vee lask </a:t>
                      </a:r>
                    </a:p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nr 4, t/a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Kokku  t/a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333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18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Sademevee</a:t>
                      </a:r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 väljalask x 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51 870 m</a:t>
                      </a:r>
                      <a:r>
                        <a:rPr lang="et-EE" sz="1400" baseline="30000" dirty="0">
                          <a:solidFill>
                            <a:srgbClr val="C00000"/>
                          </a:solidFill>
                          <a:latin typeface="Arial Rounded MT Bold" panose="020F0704030504030204" pitchFamily="34" charset="0"/>
                        </a:rPr>
                        <a:t>3</a:t>
                      </a:r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 x 4?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800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473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864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1400" dirty="0">
                          <a:solidFill>
                            <a:srgbClr val="C00000"/>
                          </a:solidFill>
                          <a:latin typeface="Arial Rounded MT Bold" panose="020F0704030504030204" pitchFamily="34" charset="0"/>
                        </a:rPr>
                        <a:t>BHT7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0,002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0,004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0,216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0,286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0,128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solidFill>
                            <a:srgbClr val="C00000"/>
                          </a:solidFill>
                          <a:latin typeface="Arial Rounded MT Bold" panose="020F0704030504030204" pitchFamily="34" charset="0"/>
                        </a:rPr>
                        <a:t>0,636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55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1400" dirty="0">
                          <a:solidFill>
                            <a:srgbClr val="C00000"/>
                          </a:solidFill>
                          <a:latin typeface="Arial Rounded MT Bold" panose="020F0704030504030204" pitchFamily="34" charset="0"/>
                        </a:rPr>
                        <a:t>KHT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0,274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1,252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2,896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2,001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2,759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solidFill>
                            <a:srgbClr val="C00000"/>
                          </a:solidFill>
                          <a:latin typeface="Arial Rounded MT Bold" panose="020F0704030504030204" pitchFamily="34" charset="0"/>
                        </a:rPr>
                        <a:t>9,182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389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1400" dirty="0">
                          <a:solidFill>
                            <a:srgbClr val="C00000"/>
                          </a:solidFill>
                          <a:latin typeface="Arial Rounded MT Bold" panose="020F0704030504030204" pitchFamily="34" charset="0"/>
                        </a:rPr>
                        <a:t>Heljum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0,082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0,245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0,366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0,16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solidFill>
                            <a:srgbClr val="C00000"/>
                          </a:solidFill>
                          <a:latin typeface="Arial Rounded MT Bold" panose="020F0704030504030204" pitchFamily="34" charset="0"/>
                        </a:rPr>
                        <a:t>0.853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720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1400" dirty="0" err="1">
                          <a:solidFill>
                            <a:srgbClr val="C00000"/>
                          </a:solidFill>
                          <a:latin typeface="Arial Rounded MT Bold" panose="020F0704030504030204" pitchFamily="34" charset="0"/>
                        </a:rPr>
                        <a:t>Püld</a:t>
                      </a:r>
                      <a:endParaRPr lang="et-EE" sz="1400" dirty="0">
                        <a:solidFill>
                          <a:srgbClr val="C0000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0,002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0,007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0,014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0,009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solidFill>
                            <a:srgbClr val="C00000"/>
                          </a:solidFill>
                          <a:latin typeface="Arial Rounded MT Bold" panose="020F0704030504030204" pitchFamily="34" charset="0"/>
                        </a:rPr>
                        <a:t>0,032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984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1400" dirty="0" err="1">
                          <a:solidFill>
                            <a:srgbClr val="C00000"/>
                          </a:solidFill>
                          <a:latin typeface="Arial Rounded MT Bold" panose="020F0704030504030204" pitchFamily="34" charset="0"/>
                        </a:rPr>
                        <a:t>Nüld</a:t>
                      </a:r>
                      <a:r>
                        <a:rPr lang="et-EE" sz="1400" dirty="0">
                          <a:solidFill>
                            <a:srgbClr val="C00000"/>
                          </a:solidFill>
                          <a:latin typeface="Arial Rounded MT Bold" panose="020F07040305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0,266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0,213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0,069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0,206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solidFill>
                            <a:srgbClr val="C00000"/>
                          </a:solidFill>
                          <a:latin typeface="Arial Rounded MT Bold" panose="020F0704030504030204" pitchFamily="34" charset="0"/>
                        </a:rPr>
                        <a:t>0.754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753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1400" dirty="0" err="1">
                          <a:solidFill>
                            <a:srgbClr val="C00000"/>
                          </a:solidFill>
                          <a:latin typeface="Arial Rounded MT Bold" panose="020F0704030504030204" pitchFamily="34" charset="0"/>
                        </a:rPr>
                        <a:t>Nafta-saadused</a:t>
                      </a:r>
                      <a:endParaRPr lang="et-EE" sz="1400" dirty="0">
                        <a:solidFill>
                          <a:srgbClr val="C0000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solidFill>
                            <a:srgbClr val="C00000"/>
                          </a:solidFill>
                          <a:latin typeface="Arial Rounded MT Bold" panose="020F0704030504030204" pitchFamily="34" charset="0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latin typeface="Arial Rounded MT Bold" panose="020F0704030504030204" pitchFamily="34" charset="0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solidFill>
                            <a:srgbClr val="C00000"/>
                          </a:solidFill>
                          <a:latin typeface="Arial Rounded MT Bold" panose="020F0704030504030204" pitchFamily="34" charset="0"/>
                        </a:rPr>
                        <a:t>Vastavad nõuetele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346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614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07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39E4B-456F-C8D9-E3B0-9F17CB97E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dirty="0">
                <a:latin typeface="Arial Rounded MT Bold" panose="020F0704030504030204" pitchFamily="34" charset="0"/>
              </a:rPr>
              <a:t>Puhasti tõhususe lisanäitaja: reoveesete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959BA-6282-4153-F53E-D341D7F52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>
                <a:latin typeface="Arial Rounded MT Bold" panose="020F0704030504030204" pitchFamily="34" charset="0"/>
              </a:rPr>
              <a:t>Töödeldud või stabiliseeritud reoveesette kogus: 2224,40 t/a</a:t>
            </a:r>
          </a:p>
          <a:p>
            <a:r>
              <a:rPr lang="et-EE" sz="2400" dirty="0">
                <a:latin typeface="Arial Rounded MT Bold" panose="020F0704030504030204" pitchFamily="34" charset="0"/>
              </a:rPr>
              <a:t>Töödeldud reoveesette kuivaine sisaldus: 19,20%</a:t>
            </a:r>
          </a:p>
          <a:p>
            <a:r>
              <a:rPr lang="et-EE" sz="2400" dirty="0">
                <a:latin typeface="Arial Rounded MT Bold" panose="020F0704030504030204" pitchFamily="34" charset="0"/>
              </a:rPr>
              <a:t>Töödeldud sette kogus kuivainena: 427,08 t KA/a</a:t>
            </a:r>
          </a:p>
          <a:p>
            <a:r>
              <a:rPr lang="et-EE" sz="2400" dirty="0">
                <a:latin typeface="Arial Rounded MT Bold" panose="020F0704030504030204" pitchFamily="34" charset="0"/>
              </a:rPr>
              <a:t>Kasutus: setet komposteeritakse ettevõtte prügilas ja komposteerimisväljakul</a:t>
            </a:r>
          </a:p>
          <a:p>
            <a:r>
              <a:rPr lang="et-EE" sz="2400" dirty="0">
                <a:latin typeface="Arial Rounded MT Bold" panose="020F0704030504030204" pitchFamily="34" charset="0"/>
              </a:rPr>
              <a:t>Sette tihendamise meetodid: Settetiik ja lintfilterpress</a:t>
            </a:r>
          </a:p>
          <a:p>
            <a:r>
              <a:rPr lang="et-EE" sz="2400" dirty="0">
                <a:latin typeface="Arial Rounded MT Bold" panose="020F0704030504030204" pitchFamily="34" charset="0"/>
              </a:rPr>
              <a:t>Sette stabiliseerimise meetod: kompostimine</a:t>
            </a:r>
          </a:p>
          <a:p>
            <a:r>
              <a:rPr lang="et-EE" sz="2400" dirty="0">
                <a:latin typeface="Arial Rounded MT Bold" panose="020F0704030504030204" pitchFamily="34" charset="0"/>
              </a:rPr>
              <a:t>Setteproovide keemilised näitajad on järgmisel slaidil.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42567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AA4D4-DFD5-39DC-0F81-008C3A1C1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dirty="0">
                <a:latin typeface="Arial Rounded MT Bold" panose="020F0704030504030204" pitchFamily="34" charset="0"/>
              </a:rPr>
              <a:t>Reoveesette keemiline koostis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823766A-C821-7614-F908-96D73A7994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698240"/>
              </p:ext>
            </p:extLst>
          </p:nvPr>
        </p:nvGraphicFramePr>
        <p:xfrm>
          <a:off x="938676" y="1928813"/>
          <a:ext cx="10415124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7083">
                  <a:extLst>
                    <a:ext uri="{9D8B030D-6E8A-4147-A177-3AD203B41FA5}">
                      <a16:colId xmlns:a16="http://schemas.microsoft.com/office/drawing/2014/main" val="28828690"/>
                    </a:ext>
                  </a:extLst>
                </a:gridCol>
                <a:gridCol w="2600241">
                  <a:extLst>
                    <a:ext uri="{9D8B030D-6E8A-4147-A177-3AD203B41FA5}">
                      <a16:colId xmlns:a16="http://schemas.microsoft.com/office/drawing/2014/main" val="5254511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68826548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33596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>
                          <a:latin typeface="Arial Rounded MT Bold" panose="020F0704030504030204" pitchFamily="34" charset="0"/>
                        </a:rPr>
                        <a:t>Näitaja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>
                          <a:latin typeface="Arial Rounded MT Bold" panose="020F0704030504030204" pitchFamily="34" charset="0"/>
                        </a:rPr>
                        <a:t>Ühik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>
                          <a:latin typeface="Arial Rounded MT Bold" panose="020F0704030504030204" pitchFamily="34" charset="0"/>
                        </a:rPr>
                        <a:t>Väärtus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449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t-E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Kuivaine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>
                          <a:latin typeface="Arial Rounded MT Bold" panose="020F0704030504030204" pitchFamily="34" charset="0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>
                          <a:latin typeface="Arial Rounded MT Bold" panose="020F0704030504030204" pitchFamily="34" charset="0"/>
                        </a:rPr>
                        <a:t>19,20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455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t-E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Orgaaniline 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>
                          <a:latin typeface="Arial Rounded MT Bold" panose="020F0704030504030204" pitchFamily="34" charset="0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>
                          <a:latin typeface="Arial Rounded MT Bold" panose="020F0704030504030204" pitchFamily="34" charset="0"/>
                        </a:rPr>
                        <a:t>76,20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294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t-EE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pH</a:t>
                      </a:r>
                      <a:endParaRPr kumimoji="0" lang="et-E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>
                          <a:latin typeface="Arial Rounded MT Bold" panose="020F0704030504030204" pitchFamily="34" charset="0"/>
                        </a:rPr>
                        <a:t>7,38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58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t-EE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Üldlämmastik</a:t>
                      </a:r>
                      <a:endParaRPr kumimoji="0" lang="et-E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>
                          <a:latin typeface="Arial Rounded MT Bold" panose="020F0704030504030204" pitchFamily="34" charset="0"/>
                        </a:rPr>
                        <a:t>mg/kg kuivaines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>
                          <a:latin typeface="Arial Rounded MT Bold" panose="020F0704030504030204" pitchFamily="34" charset="0"/>
                        </a:rPr>
                        <a:t>13 250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01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t-EE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Üldfosfor</a:t>
                      </a:r>
                      <a:endParaRPr kumimoji="0" lang="et-E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t-EE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mg/kg kuivaines</a:t>
                      </a:r>
                      <a:endParaRPr kumimoji="0" lang="et-E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>
                          <a:latin typeface="Arial Rounded MT Bold" panose="020F0704030504030204" pitchFamily="34" charset="0"/>
                        </a:rPr>
                        <a:t>3 175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032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t-E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Kaadmium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t-EE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mg/kg kuivaines</a:t>
                      </a:r>
                      <a:endParaRPr kumimoji="0" lang="et-E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>
                          <a:latin typeface="Arial Rounded MT Bold" panose="020F0704030504030204" pitchFamily="34" charset="0"/>
                        </a:rPr>
                        <a:t>0,43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1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t-E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Kroom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t-EE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mg/kg kuivaines</a:t>
                      </a:r>
                      <a:endParaRPr kumimoji="0" lang="et-E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>
                          <a:latin typeface="Arial Rounded MT Bold" panose="020F0704030504030204" pitchFamily="34" charset="0"/>
                        </a:rPr>
                        <a:t>35,75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799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t-E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Nikkel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t-EE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mg/kg kuivaines</a:t>
                      </a:r>
                      <a:endParaRPr kumimoji="0" lang="et-E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>
                          <a:latin typeface="Arial Rounded MT Bold" panose="020F0704030504030204" pitchFamily="34" charset="0"/>
                        </a:rPr>
                        <a:t>13,48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53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>
                          <a:latin typeface="Arial Rounded MT Bold" panose="020F0704030504030204" pitchFamily="34" charset="0"/>
                        </a:rPr>
                        <a:t>Plii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t-EE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mg/kg kuivaines</a:t>
                      </a:r>
                      <a:endParaRPr kumimoji="0" lang="et-E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>
                          <a:latin typeface="Arial Rounded MT Bold" panose="020F0704030504030204" pitchFamily="34" charset="0"/>
                        </a:rPr>
                        <a:t>4,90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394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>
                          <a:latin typeface="Arial Rounded MT Bold" panose="020F0704030504030204" pitchFamily="34" charset="0"/>
                        </a:rPr>
                        <a:t>Tsink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t-EE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mg/kg kuivaines</a:t>
                      </a:r>
                      <a:endParaRPr kumimoji="0" lang="et-E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>
                          <a:latin typeface="Arial Rounded MT Bold" panose="020F0704030504030204" pitchFamily="34" charset="0"/>
                        </a:rPr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162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>
                          <a:latin typeface="Arial Rounded MT Bold" panose="020F0704030504030204" pitchFamily="34" charset="0"/>
                        </a:rPr>
                        <a:t>Vask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t-EE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mg/kg kuivaines</a:t>
                      </a:r>
                      <a:endParaRPr kumimoji="0" lang="et-E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>
                          <a:latin typeface="Arial Rounded MT Bold" panose="020F0704030504030204" pitchFamily="34" charset="0"/>
                        </a:rPr>
                        <a:t>25,25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394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>
                          <a:latin typeface="Arial Rounded MT Bold" panose="020F0704030504030204" pitchFamily="34" charset="0"/>
                        </a:rPr>
                        <a:t>Elavhõbe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t-E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mg/kg kuivaines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>
                          <a:latin typeface="Arial Rounded MT Bold" panose="020F0704030504030204" pitchFamily="34" charset="0"/>
                        </a:rPr>
                        <a:t>0,525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63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923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462EB7-99AB-4639-904D-0F13FC0A7E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0C624-FCB8-EDCE-C5CC-B6FEFDF65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dirty="0">
                <a:latin typeface="Arial Rounded MT Bold" panose="020F0704030504030204" pitchFamily="34" charset="0"/>
              </a:rPr>
              <a:t>Reoveesette mikrobioloogilised näitajad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2239B13-E997-232B-9444-1BAA69CE25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988460"/>
              </p:ext>
            </p:extLst>
          </p:nvPr>
        </p:nvGraphicFramePr>
        <p:xfrm>
          <a:off x="938676" y="1928813"/>
          <a:ext cx="1041512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7083">
                  <a:extLst>
                    <a:ext uri="{9D8B030D-6E8A-4147-A177-3AD203B41FA5}">
                      <a16:colId xmlns:a16="http://schemas.microsoft.com/office/drawing/2014/main" val="28828690"/>
                    </a:ext>
                  </a:extLst>
                </a:gridCol>
                <a:gridCol w="2600241">
                  <a:extLst>
                    <a:ext uri="{9D8B030D-6E8A-4147-A177-3AD203B41FA5}">
                      <a16:colId xmlns:a16="http://schemas.microsoft.com/office/drawing/2014/main" val="5254511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68826548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33596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>
                          <a:latin typeface="Arial Rounded MT Bold" panose="020F0704030504030204" pitchFamily="34" charset="0"/>
                        </a:rPr>
                        <a:t>Näitaja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>
                          <a:latin typeface="Arial Rounded MT Bold" panose="020F0704030504030204" pitchFamily="34" charset="0"/>
                        </a:rPr>
                        <a:t>Ühik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>
                          <a:latin typeface="Arial Rounded MT Bold" panose="020F0704030504030204" pitchFamily="34" charset="0"/>
                        </a:rPr>
                        <a:t>Väärtus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449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t-EE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Enterokokid</a:t>
                      </a:r>
                      <a:endParaRPr kumimoji="0" lang="et-E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>
                          <a:latin typeface="Arial Rounded MT Bold" panose="020F0704030504030204" pitchFamily="34" charset="0"/>
                        </a:rPr>
                        <a:t>MPN/1g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>
                          <a:latin typeface="Arial Rounded MT Bold" panose="020F0704030504030204" pitchFamily="34" charset="0"/>
                        </a:rPr>
                        <a:t>3241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455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t-EE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Esherichia</a:t>
                      </a:r>
                      <a:r>
                        <a:rPr kumimoji="0" lang="et-E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t-EE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coli</a:t>
                      </a:r>
                      <a:endParaRPr kumimoji="0" lang="et-E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>
                          <a:latin typeface="Arial Rounded MT Bold" panose="020F0704030504030204" pitchFamily="34" charset="0"/>
                        </a:rPr>
                        <a:t>MPN/1g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>
                          <a:latin typeface="Arial Rounded MT Bold" panose="020F0704030504030204" pitchFamily="34" charset="0"/>
                        </a:rPr>
                        <a:t>11 617,25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294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t-E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Helmintide munad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>
                          <a:latin typeface="Arial Rounded MT Bold" panose="020F0704030504030204" pitchFamily="34" charset="0"/>
                        </a:rPr>
                        <a:t>Muna/10g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>
                          <a:latin typeface="Arial Rounded MT Bold" panose="020F07040305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58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91154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481</Words>
  <Application>Microsoft Office PowerPoint</Application>
  <PresentationFormat>Widescreen</PresentationFormat>
  <Paragraphs>178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Arial</vt:lpstr>
      <vt:lpstr>Arial Rounded MT Bold</vt:lpstr>
      <vt:lpstr>The Hand Bold</vt:lpstr>
      <vt:lpstr>The Serif Hand Black</vt:lpstr>
      <vt:lpstr>SketchyVTI</vt:lpstr>
      <vt:lpstr>HORIZON Tselluloosi ja Paberi AS </vt:lpstr>
      <vt:lpstr>HORIZON tselluloosi ja paberi AS Vee erikasutuse loa L.KKL.HA-217118 aruanne 2023</vt:lpstr>
      <vt:lpstr>HORIZON tselluloosi ja paberi AS Vee erikasutuse loa L.KKL.HA-217118 aruanne 2023</vt:lpstr>
      <vt:lpstr>Puhasti tõhususe lisanäitaja: reoveesete</vt:lpstr>
      <vt:lpstr>Reoveesette keemiline koostis</vt:lpstr>
      <vt:lpstr>Reoveesette mikrobioloogilised näitajad</vt:lpstr>
    </vt:vector>
  </TitlesOfParts>
  <Company>Tallinn University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Maret Merisaar</dc:creator>
  <cp:lastModifiedBy>Maret Merisaar</cp:lastModifiedBy>
  <cp:revision>37</cp:revision>
  <cp:lastPrinted>2025-01-09T22:47:16Z</cp:lastPrinted>
  <dcterms:created xsi:type="dcterms:W3CDTF">2025-01-08T19:01:42Z</dcterms:created>
  <dcterms:modified xsi:type="dcterms:W3CDTF">2025-01-16T20:18:17Z</dcterms:modified>
</cp:coreProperties>
</file>