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99" r:id="rId3"/>
    <p:sldId id="285" r:id="rId4"/>
    <p:sldId id="284" r:id="rId5"/>
    <p:sldId id="312" r:id="rId6"/>
    <p:sldId id="306" r:id="rId7"/>
    <p:sldId id="311" r:id="rId8"/>
    <p:sldId id="296" r:id="rId9"/>
    <p:sldId id="308" r:id="rId10"/>
    <p:sldId id="282" r:id="rId11"/>
    <p:sldId id="283" r:id="rId12"/>
    <p:sldId id="313" r:id="rId13"/>
    <p:sldId id="304" r:id="rId14"/>
    <p:sldId id="270" r:id="rId15"/>
    <p:sldId id="314" r:id="rId16"/>
    <p:sldId id="272" r:id="rId17"/>
    <p:sldId id="316" r:id="rId18"/>
    <p:sldId id="286" r:id="rId19"/>
    <p:sldId id="317" r:id="rId20"/>
    <p:sldId id="303" r:id="rId21"/>
    <p:sldId id="274" r:id="rId22"/>
    <p:sldId id="275" r:id="rId23"/>
    <p:sldId id="276" r:id="rId24"/>
    <p:sldId id="287" r:id="rId25"/>
    <p:sldId id="278" r:id="rId26"/>
    <p:sldId id="309" r:id="rId27"/>
    <p:sldId id="271" r:id="rId28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2C38-6C41-40D1-9ABF-63138A764934}" type="datetimeFigureOut">
              <a:rPr lang="et-EE" smtClean="0"/>
              <a:t>09.10.2024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87B0-3308-4FDF-BA41-CB4C3EDDA9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12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587A-32DF-4502-D3C8-40FE433B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9B6D-EB57-B673-C3E5-A7D65F240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42939-6323-5B95-3656-AD45299A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D095-E887-478C-B9E8-D4732D673462}" type="datetime1">
              <a:rPr lang="et-EE" smtClean="0"/>
              <a:t>09.10.2024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25E86-D174-9D0F-1054-8E637B0C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EF267-C9FD-9186-CE42-721E9310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66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27EC-7CF2-1E6C-9E8C-382D5379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5533F-DAB5-2FCC-F176-438B8020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1A8F-2FA4-6E7F-7AD5-B2AF4378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16A-AC97-4953-90C4-CC008E607094}" type="datetime1">
              <a:rPr lang="et-EE" smtClean="0"/>
              <a:t>09.10.2024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2D412-5CC9-49D0-A116-DA0CA4D2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CF347-DECC-85C4-E623-E5F0B49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77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EAE18-7CD0-65A1-1096-7F5AAAF57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69711-DCAE-A674-A0DE-9DFBFF92C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87F2-185D-EE39-1ABB-BD70B05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F253-CB5D-4FC6-8663-8BD149BF865E}" type="datetime1">
              <a:rPr lang="et-EE" smtClean="0"/>
              <a:t>09.10.2024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40FB3-E591-3733-5C2B-5F13EB78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FE9B1-F08E-6F5C-76F2-33A622E2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75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E115-8BDA-E9FC-5023-3DB5D58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0FA2-DA4A-1629-DA2B-70CE0CE7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E2E4-27A6-66FC-8525-29222F80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BBD1-A325-4A26-944D-58391041C516}" type="datetime1">
              <a:rPr lang="et-EE" smtClean="0"/>
              <a:t>09.10.2024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8C86-C256-E8D6-DEDF-3A35B4D7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4A610-4B28-0C8A-1FE2-32A3BAA3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632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72D0-5253-C375-4048-936F1444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2FAA-007E-C68C-BAED-DA11BE704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985-5718-C47A-358B-524B8EFE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CD42-FF40-451F-AF5F-DCD25E462963}" type="datetime1">
              <a:rPr lang="et-EE" smtClean="0"/>
              <a:t>09.10.2024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00B89-58CB-02A1-5EE0-F6D4C1C7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076E-2447-9E01-1D85-C7227C0C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701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84F-8A70-A644-6786-B2490C79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410F-242D-29BC-F92D-71F29E7D6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93472-7678-6ACB-B1B2-EEF9D022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1928A-5126-0156-A0F1-E79FCA64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51E1-6084-42DD-ABC7-03BBA94E7632}" type="datetime1">
              <a:rPr lang="et-EE" smtClean="0"/>
              <a:t>09.10.2024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2F304-DDFB-137A-131E-613C1518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343AE-900E-39A5-0533-BE5175C9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99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1B7C-3C6F-FA1C-67DA-CC676C0E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166BB-2336-F89D-0DB3-2E4C265E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A1177-B0B0-4574-D647-2997F7388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128F2-C8E5-B9AE-69FF-642E352B8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BE610-9454-1376-96D5-AA5BD9951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7C890-B1B9-5ED0-1A3C-53F249F3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2069-6B68-4C6E-B2F0-0E6819E7835D}" type="datetime1">
              <a:rPr lang="et-EE" smtClean="0"/>
              <a:t>09.10.2024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209F9-05A4-D999-B676-EE0660FF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0CBBA-38C4-389C-1B28-FF0A9414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39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F8DD-BAB9-B988-F709-99A1B35D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B8DCF-428D-4C3F-6B4C-0B25A69C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B0F-9F31-421C-A5DA-BD130FB344C2}" type="datetime1">
              <a:rPr lang="et-EE" smtClean="0"/>
              <a:t>09.10.2024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B089D-EFE4-0DF6-526D-C3F3BDC6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44F94-93C3-B0D0-CC96-49231195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37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9C51D-9EA3-1F40-69FF-A2E31D81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540-693A-4017-92AE-29E73070EE93}" type="datetime1">
              <a:rPr lang="et-EE" smtClean="0"/>
              <a:t>09.10.2024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4E2E5-0BFA-806A-F379-A1D80579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1AD2A-A99E-5E82-FA78-A0FF3300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26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EB73-0861-2D59-E20F-9270DE89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3026-9A31-C0F3-A85A-88DAACB3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50FEB-415D-32A3-789B-6C349A00B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25ACB-BEFC-A58D-1FFE-BA6F9C76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A91-2707-476D-852A-7A94C1660531}" type="datetime1">
              <a:rPr lang="et-EE" smtClean="0"/>
              <a:t>09.10.2024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260BF-4205-BB2D-EB4C-A091AA9B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7B32-D21A-A6F5-B8A9-BA10CD61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648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09EF-67E2-E061-83AC-C76C183B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B546E-CE5A-D3A6-3821-87E5469D9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FF422-DFB0-9CBE-6E5A-575AB3555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F7EA-3F29-DEA9-88EA-DAF077AC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A7C3-3C42-4C0D-826A-B143423F9388}" type="datetime1">
              <a:rPr lang="et-EE" smtClean="0"/>
              <a:t>09.10.2024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83932-136E-ABB8-E30A-9444378C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61B62-E116-09FA-63C8-A5A71AC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28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DAD83-B81C-0AC6-32C5-B36822B2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5BB8-4224-C7E2-DE26-BB7CFA8B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C2E4-822B-B38D-4E3F-7641FFA4B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FCB1-2D86-4285-85A6-A4958DD2DD4D}" type="datetime1">
              <a:rPr lang="et-EE" smtClean="0"/>
              <a:t>09.10.2024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7B84-A5EB-FF89-9DF9-362F7FDC0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25A0-4200-D99A-F3CB-54397530A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66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blogs/SalinasValleyAgriculture/blogfiles/47972_original.jpg" TargetMode="External"/><Relationship Id="rId2" Type="http://schemas.openxmlformats.org/officeDocument/2006/relationships/hyperlink" Target="http://www.ccb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eyhing.e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iseamet.ee/et/keskkonnatervis/inimesele/joogivee-ohutus/joogivee-kvaliteedi-ulevaated" TargetMode="External"/><Relationship Id="rId2" Type="http://schemas.openxmlformats.org/officeDocument/2006/relationships/hyperlink" Target="https://kliimaministeerium.ee/merendus-veekeskkond/vesi/vee-ettevot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heklubi.ee/upload/Editor/Ylle%20Leisk_Nitraadid%20ja%20pestitsiidide%20jaagid%20vees_EMU_2020.pdf" TargetMode="External"/><Relationship Id="rId5" Type="http://schemas.openxmlformats.org/officeDocument/2006/relationships/hyperlink" Target="https://www.digar.ee/arhiiv/et/perioodika/92457" TargetMode="External"/><Relationship Id="rId4" Type="http://schemas.openxmlformats.org/officeDocument/2006/relationships/hyperlink" Target="https://www.terviseamet.ee/sites/default/files/content-editor/vanaveeb/Keskkonnatervis/vesi/joogivesi/radionukl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tiav.sm.ee/index.php/?active_tab_id=JV" TargetMode="External"/><Relationship Id="rId2" Type="http://schemas.openxmlformats.org/officeDocument/2006/relationships/hyperlink" Target="https://keskkonnaagentuur.ee/keskkonnaseire-ja-analuusid/ves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30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32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39180-0652-507C-AF0F-4B154FC69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050" y="5649706"/>
            <a:ext cx="10640754" cy="775845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fi-FI" sz="2800" dirty="0" err="1">
                <a:solidFill>
                  <a:schemeClr val="tx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Vee</a:t>
            </a:r>
            <a:r>
              <a:rPr lang="et-EE" sz="2800" dirty="0">
                <a:solidFill>
                  <a:schemeClr val="tx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konverents 12. oktoobril 2024.a. Tallinnas</a:t>
            </a:r>
            <a:br>
              <a:rPr lang="et-EE" sz="2800" dirty="0">
                <a:solidFill>
                  <a:schemeClr val="tx2"/>
                </a:solidFill>
              </a:rPr>
            </a:br>
            <a:endParaRPr lang="et-EE" sz="2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D0C7E-8A2C-4240-DF1E-7E1094576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853" y="4959949"/>
            <a:ext cx="9163757" cy="450447"/>
          </a:xfrm>
        </p:spPr>
        <p:txBody>
          <a:bodyPr anchor="ctr">
            <a:noAutofit/>
          </a:bodyPr>
          <a:lstStyle/>
          <a:p>
            <a:pPr algn="l"/>
            <a:r>
              <a:rPr lang="et-EE" sz="4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Mida võib leiduda joogivees?</a:t>
            </a:r>
          </a:p>
        </p:txBody>
      </p:sp>
      <p:grpSp>
        <p:nvGrpSpPr>
          <p:cNvPr id="1055" name="Group 1034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867908-60AE-590F-A7DD-6192BC00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201" y="167849"/>
            <a:ext cx="6846066" cy="18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55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40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Boor</a:t>
            </a: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                                                                                                             </a:t>
            </a:r>
            <a:b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</a:b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                                                                                                                  (3a, 3b, 2a)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2" y="1614114"/>
            <a:ext cx="7829938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Boor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võib ohustada loote arengut ja täiskasvanute reproduktiivvõimet. Katseloomadel põhjustas suurem booriannus testiste kärbumist.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Boori lubatud piirsisaldus joogivees on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 mg/l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 2003. aastal soovitas Maailma Tervishoiuorganisatsioon joogivee boorisisalduse normi karmistada 0,5 mg/l.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Siinjuures toetuti uuringutele, mis näitasid et arenev loode on boorile väga tundlik . Kahjustus väljendub kehamassi mahajäämuses.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Eestis ulatuvad suurimad boori leiud põhjavees 2,7 mg/l.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Boorist tulenevad tervisehädad ohustavad samu elanikke, kes tarbivad suure fluorisisaldusega põhjavett.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2023. 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ei leitud liigset boori ühestki riikliku järelevalve all olevast veevärgist.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6" name="Picture 5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64D3E778-BC88-97D8-CE45-8E18A238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96" y="2505398"/>
            <a:ext cx="3565067" cy="294329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DDDC2-C6C7-D7A1-DDED-CAF29C45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147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Nitraadid </a:t>
            </a: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                                                                                   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540540"/>
            <a:ext cx="10464113" cy="42126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Nitraadid satuvad põhjavette põhiliselt põllumajandustegevusest ja need ühendid liiguvad ülemistes mullakihtides.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Ohud tervisele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: imikute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sinitõbi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(hemoglobineemia) , kilpnäärme liigkasv, loote väärarengud, kasvajad jm.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1995.a. standardi järgi võis nitraate  joogivees olla kuni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45 mg/l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Euroopa Liidus on nitraadisisalduse piirnorm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50 mg/l.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1988.a.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:  liiga palju nitraate 30% salvkaevudest  (sügavus 2…10 m).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1991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.a. alates  N sisaldus vähenes nii madalamates kui sügavamates kaevudes.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1996.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aastal leiti liiga palju nitraate 5% salvkaevudes.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Enne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2000.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aastat oli nitraate lubatust rohkem ligi pooltes nitraaditundliku ala kaevus,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2003.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aastal Pandivere kõrgustiku uuringus 11%.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Pandivere-Adavere nitraaditundlikul alal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(NTA) teostab põhjavee nitraadiseiret Keskkonnauuringute keskus (EKUK) . Proove võetakse 4 x aastas.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2020.aastal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ületas lubatud piiri  17,3 % proovidest.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Järeldus: Nitraaditundliku ala veekaitsemeetmed ei ole piisavad.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0F205-9BFA-E7FC-8A62-6F1EFA90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486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4163-7FE6-5492-689A-CD5F2CFC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7" y="365125"/>
            <a:ext cx="11974665" cy="132556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Ammoonium (NH</a:t>
            </a:r>
            <a:r>
              <a:rPr lang="et-EE" sz="3600" b="1" baseline="-25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4</a:t>
            </a:r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), nitrit (NO</a:t>
            </a:r>
            <a:r>
              <a:rPr lang="et-EE" sz="3600" b="1" baseline="-25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</a:t>
            </a:r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) ja nitraat (NO</a:t>
            </a:r>
            <a:r>
              <a:rPr lang="et-EE" sz="3600" b="1" baseline="-25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)    </a:t>
            </a:r>
            <a:r>
              <a:rPr lang="et-EE" sz="28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EC7C-CE9E-AEE5-A7BD-E47D6D51A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Veeühingu aseesimehe palvel lisatud täiendus:</a:t>
            </a:r>
          </a:p>
          <a:p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Lämmastikuühendite puhul on oluline, kas tegemist on anorgaanilise või orgaanilise lämmastikuga, kuna viimane on märksa ohtlikum.  Ammoonium oksüdeerub suhteliselt kergesti nitritiks, kuid nitriti üleminek nitraadiks vajab rohkem aega ja hapnikku. </a:t>
            </a:r>
          </a:p>
          <a:p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 Anorgaaniline NH</a:t>
            </a:r>
            <a:r>
              <a:rPr lang="et-EE" baseline="-25000" dirty="0">
                <a:latin typeface="Biome" panose="020B0503030204020804" pitchFamily="34" charset="0"/>
                <a:cs typeface="Biome" panose="020B0503030204020804" pitchFamily="34" charset="0"/>
              </a:rPr>
              <a:t>4</a:t>
            </a:r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 kaevuvees näitab värsket reostust ja  punktreostusallikate tuvastamise vajadust.</a:t>
            </a:r>
          </a:p>
          <a:p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 NO</a:t>
            </a:r>
            <a:r>
              <a:rPr lang="et-EE" baseline="-25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 pärineb suuresti </a:t>
            </a:r>
            <a:r>
              <a:rPr lang="et-EE" dirty="0" err="1">
                <a:latin typeface="Biome" panose="020B0503030204020804" pitchFamily="34" charset="0"/>
                <a:cs typeface="Biome" panose="020B0503030204020804" pitchFamily="34" charset="0"/>
              </a:rPr>
              <a:t>hajureostusest</a:t>
            </a:r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C0AD-F429-7075-259B-F03E1681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765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Kodanikuteadus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(</a:t>
            </a:r>
            <a:r>
              <a:rPr lang="et-EE" sz="2800" i="1" dirty="0" err="1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Citizen</a:t>
            </a:r>
            <a:r>
              <a:rPr lang="et-EE" sz="2800" i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</a:t>
            </a:r>
            <a:r>
              <a:rPr lang="et-EE" sz="2800" i="1" dirty="0" err="1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Science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4" y="1540540"/>
            <a:ext cx="7657106" cy="42126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Veeühingu katusorganisatsioon Puhta Läänemere Ühendus (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  <a:hlinkClick r:id="rId2"/>
              </a:rPr>
              <a:t>www.ccb.se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) algatas läänemeremaades erakaevude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nitraadisisalduse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vabatahtliku seire projekti, milles osalevad kooliõpilased. Juhul, kui testriba näitab üle 50 mg/l nitraadisisaldust, tuleb kohale kutsuda terviseameti kontroll. Tehnikaülikoolis oleme sellist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üle-Eestilist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seiret teinud alates 2012.aastast.  Üliõpilased on leidnud nii nitraate kui nitriteid, sealhulgas ka puurkaevuvees.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5" name="Picture 4" descr="Fig 1 RQflex">
            <a:hlinkClick r:id="rId3" tgtFrame="&quot;_blank&quot;"/>
            <a:extLst>
              <a:ext uri="{FF2B5EF4-FFF2-40B4-BE49-F238E27FC236}">
                <a16:creationId xmlns:a16="http://schemas.microsoft.com/office/drawing/2014/main" id="{155DAD14-2E07-9B42-5492-5C1684242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29" y="4132048"/>
            <a:ext cx="3886650" cy="258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binder with a tube and papers on it&#10;&#10;Description automatically generated">
            <a:extLst>
              <a:ext uri="{FF2B5EF4-FFF2-40B4-BE49-F238E27FC236}">
                <a16:creationId xmlns:a16="http://schemas.microsoft.com/office/drawing/2014/main" id="{5101A84A-A851-3231-7C91-48C9AB248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60" y="1300505"/>
            <a:ext cx="3825221" cy="51002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FC26E9-105D-B5D0-7D26-0E43A308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541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Pestitsiidid                                                               </a:t>
            </a: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5" y="1478943"/>
            <a:ext cx="11202725" cy="4802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EKUK teostab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Pandivere-Adavere nitraaditundlikul ala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(NTA) kaevudes ja allikates ka taimekaitsevahendite sisalduse seiret. Aastas võetakse kokku  25 kuni 30 veeproovi ja ühte seirepunkti jälgitakse vähemalt 1 x 4 aasta jooksul.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Piirnormid on ühele ühendile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max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0,1 </a:t>
            </a:r>
            <a:r>
              <a:rPr lang="el-GR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μ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g/l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ja eri ühendite summale kuni 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0,5 </a:t>
            </a:r>
            <a:r>
              <a:rPr lang="el-GR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g/l.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b="1" dirty="0">
                <a:latin typeface="Biome" panose="020B0503030204020804" pitchFamily="34" charset="0"/>
                <a:cs typeface="Biome" panose="020B0503030204020804" pitchFamily="34" charset="0"/>
              </a:rPr>
              <a:t>2016…2019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 ületas 0,5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 piiri 67 % veeproovidest.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b="1" dirty="0">
                <a:latin typeface="Biome" panose="020B0503030204020804" pitchFamily="34" charset="0"/>
                <a:cs typeface="Biome" panose="020B0503030204020804" pitchFamily="34" charset="0"/>
              </a:rPr>
              <a:t>2020.aastal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uuriti NTA 32 seirepunkti ja leiti kokku 24 erinevat ühendit 21 proovivõtukohas.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0,1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 piiri ületas 7 proovi ja 0,5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 piiri 2 proovi.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Suurim leid (45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g/l) oli </a:t>
            </a:r>
            <a:r>
              <a:rPr lang="et-EE" sz="1800" dirty="0" err="1">
                <a:latin typeface="Biome" panose="020B0503030204020804" pitchFamily="34" charset="0"/>
                <a:cs typeface="Biome" panose="020B0503030204020804" pitchFamily="34" charset="0"/>
              </a:rPr>
              <a:t>KLORIDASOONi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 laguprodukt DESFENÜÜL oli 2020. a juunis Olustvere allikas (45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g/l. (Võrdluseks: 2018. a. 250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Simuna allikas ületas 2020.aastal  0,1 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g/l piiri TRITOSULFUROON.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Enim kasutatud pestitsiid </a:t>
            </a:r>
            <a:r>
              <a:rPr lang="et-EE" sz="1800" dirty="0" err="1">
                <a:latin typeface="Biome" panose="020B0503030204020804" pitchFamily="34" charset="0"/>
                <a:cs typeface="Biome" panose="020B0503030204020804" pitchFamily="34" charset="0"/>
              </a:rPr>
              <a:t>GLÜFOSAADi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 laguprodukti AMPA-t leiti  2020.a.  Pärnu ja </a:t>
            </a:r>
            <a:r>
              <a:rPr lang="et-EE" sz="1800" dirty="0" err="1">
                <a:latin typeface="Biome" panose="020B0503030204020804" pitchFamily="34" charset="0"/>
                <a:cs typeface="Biome" panose="020B0503030204020804" pitchFamily="34" charset="0"/>
              </a:rPr>
              <a:t>Tänassilma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 jõgedest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Sagedasim (11 proovis), kuid alla lubatud 0,1</a:t>
            </a:r>
            <a:r>
              <a:rPr lang="el-GR" sz="1800" dirty="0">
                <a:latin typeface="Biome" panose="020B0503030204020804" pitchFamily="34" charset="0"/>
                <a:cs typeface="Biome" panose="020B0503030204020804" pitchFamily="34" charset="0"/>
              </a:rPr>
              <a:t> μ 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g/</a:t>
            </a:r>
            <a:r>
              <a:rPr lang="et-EE" sz="1800" dirty="0" err="1">
                <a:latin typeface="Biome" panose="020B0503030204020804" pitchFamily="34" charset="0"/>
                <a:cs typeface="Biome" panose="020B0503030204020804" pitchFamily="34" charset="0"/>
              </a:rPr>
              <a:t>lpiiri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 aine oli </a:t>
            </a:r>
            <a:r>
              <a:rPr lang="et-EE" sz="1800" dirty="0" err="1">
                <a:latin typeface="Biome" panose="020B0503030204020804" pitchFamily="34" charset="0"/>
                <a:cs typeface="Biome" panose="020B0503030204020804" pitchFamily="34" charset="0"/>
              </a:rPr>
              <a:t>fungitsiid</a:t>
            </a:r>
            <a:r>
              <a:rPr lang="et-EE" sz="1800" dirty="0">
                <a:latin typeface="Biome" panose="020B0503030204020804" pitchFamily="34" charset="0"/>
                <a:cs typeface="Biome" panose="020B0503030204020804" pitchFamily="34" charset="0"/>
              </a:rPr>
              <a:t> BOSKALIIN </a:t>
            </a:r>
            <a:r>
              <a:rPr lang="et-EE" sz="1800" i="1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et-EE" sz="180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Tervisemõjud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: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ülekaalulisus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diabee</a:t>
            </a:r>
            <a:r>
              <a:rPr lang="et-EE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t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allergia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teke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neuroloogilised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probleemid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hormonaaltalitluse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häired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loote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arengu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kõrvalekalded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viljatus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vähiriski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suurenemine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Parkinsoni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tõ</a:t>
            </a:r>
            <a:r>
              <a:rPr lang="et-EE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bi</a:t>
            </a:r>
            <a:r>
              <a:rPr lang="en-US" altLang="en-US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altLang="en-US" sz="2000" dirty="0" err="1">
                <a:latin typeface="Biome" panose="020B0503030204020804" pitchFamily="34" charset="0"/>
                <a:cs typeface="Biome" panose="020B0503030204020804" pitchFamily="34" charset="0"/>
              </a:rPr>
              <a:t>jm</a:t>
            </a:r>
            <a:r>
              <a:rPr lang="et-EE" altLang="en-US" sz="2000" dirty="0"/>
              <a:t>.</a:t>
            </a: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58649-FB14-346E-1233-F809F757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648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Raud ja mangaan                                               </a:t>
            </a:r>
            <a:r>
              <a:rPr lang="et-EE" sz="31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(2a, 3a)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343770"/>
            <a:ext cx="10464113" cy="46594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Kuigi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rauaühendite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puhul ei ole otsest terviseriski täheldatud, ei soovita Maailma Tervishoiuorganisatsioon juua vett, kus on rauda üle 2 mg liitris.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Sotsiaalministri määruses nr 61 on piiriks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0,2 mg/l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Raud võib pärineda veeallikast kui lisanduda ka torustikust, kui vesi seal kaua seisab.  Suur rauasisaldus muudab vee häguseks ja kollakaks ning tekitab seadmetele rauarooste. Üle 5 mg/l rauasisaldus tekitab organismis positiivse rauabilansi ja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oksüdatiivse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stressi, mis on mitme haiguse eelne nähe.  Rauasisaldus on olnud suur (kuni 6 mg/l) eelkõige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Võru, Valga ja Põlvamaa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elanike joogivees, kus D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evon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i liivakividest saadav põhjavesi on juba looduslikult rauarikas.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2023.a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tuvastati liigne rauasisaldus 51 väiksema ja 1 üle 2000 püsitarbijaga veevärgis.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Mangaani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ei tohi joogivees olla üle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0,05 mg/l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liig põhjustab raua omastamise häireid organismis.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liia tunnuseks on nõrkus ja  </a:t>
            </a:r>
            <a:r>
              <a:rPr lang="et-EE" sz="2000">
                <a:latin typeface="Biome" panose="020B0503030204020804" pitchFamily="34" charset="0"/>
                <a:cs typeface="Biome" panose="020B0503030204020804" pitchFamily="34" charset="0"/>
              </a:rPr>
              <a:t>ärrituvus. 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Võib tekitada tumeda sette, mis määrib valamuid ja pesu. 2023 a. leiti liigset mangaani 33 väiksemas ja 2 üle 2000 püsitarbijaga veevärgis.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E6D55-6C26-FDAB-3D75-3CF1262D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110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H</a:t>
            </a:r>
            <a:r>
              <a:rPr lang="et-EE" sz="3600" b="1" baseline="-250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S Vesiniksulfiid</a:t>
            </a:r>
            <a:r>
              <a:rPr lang="et-EE" sz="36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(Lõhn</a:t>
            </a:r>
            <a:r>
              <a:rPr lang="et-EE" sz="31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)                                               (3a,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Põhjavees olev väävelvesinik annab juba väga väikeses kontsentratsioonis joogiveele mädamuna lõhna.  See oli kunagi probleemiks Lõuna-Eesti turismitaludes.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Kui vesi jääb torustikku või kaevu pikemaks ajaks seisma, hakkavad vees mitmesugused mikroorganismid kasvama, kes võivad vette eraldada mitmeid halvasti lõhnavaid aineid ning muuta vee maitset.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Väävelvesinikust ja rauast on võimalik vabaneda: Õhustamisega oksüdeeritakse kahevalentne raud kolmevalentseks , misjärel tekkivat kolloidset sadet saab liivafiltri abil eemaldada.   H</a:t>
            </a:r>
            <a:r>
              <a:rPr lang="et-EE" sz="2000" baseline="-25000" dirty="0">
                <a:latin typeface="Biome" panose="020B0503030204020804" pitchFamily="34" charset="0"/>
                <a:cs typeface="Biome" panose="020B0503030204020804" pitchFamily="34" charset="0"/>
              </a:rPr>
              <a:t>2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 oksüdeerimisel kulub hapnikku rohkem.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EVÜ aseesimehe täiendus: „Kui vesi seisab torustikus, siis on tegemist tarbija väärkäitumisega. Vee kokkuhoiuga e saa liiale minna. Müüdid vee halvenemisest torustikus võisid pigem kehtida 90ndate lõpus ja uue aastatuhande alguses. Veetöötlusjaamas nõuetekohaseks töödeldud (piisava hapnikusisaldusega) ja stabiliseeritud vesi veevõrgus ei rikne.“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B7020-8959-E50C-9432-3F313B76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951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50D5-0490-4A95-93C6-0FEE1438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285"/>
          </a:xfrm>
        </p:spPr>
        <p:txBody>
          <a:bodyPr/>
          <a:lstStyle/>
          <a:p>
            <a:r>
              <a:rPr lang="et-EE" sz="3600" b="1" dirty="0" err="1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32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(Aluseline või happeline vesi)                   </a:t>
            </a:r>
            <a:r>
              <a:rPr lang="et-EE" sz="28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(2a,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292BA-AB85-E9DF-CABA-257BE639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797"/>
            <a:ext cx="10515600" cy="4674166"/>
          </a:xfrm>
        </p:spPr>
        <p:txBody>
          <a:bodyPr>
            <a:normAutofit lnSpcReduction="10000"/>
          </a:bodyPr>
          <a:lstStyle/>
          <a:p>
            <a:r>
              <a:rPr lang="et-EE" sz="2400" b="1" dirty="0">
                <a:latin typeface="Biome" panose="020B0503030204020804" pitchFamily="34" charset="0"/>
                <a:cs typeface="Biome" panose="020B0503030204020804" pitchFamily="34" charset="0"/>
              </a:rPr>
              <a:t>Terviseameti kodulehe andmetel 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on tavalise joogivee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natuke alla 7. Kui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on üle 8,5 halveneb vee maitse. Leeliseline vesi on tervisele kahjulik, happeline vesi põhjustab metallist veetorude korrosiooni. Joogivee kvaliteedinõuetes on vesinikioonide kontsentratsiooni lubatud vahemik </a:t>
            </a:r>
            <a:r>
              <a:rPr lang="et-EE" sz="24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6,5…9,5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  <a:p>
            <a:r>
              <a:rPr lang="et-EE" sz="2400" b="1" dirty="0">
                <a:latin typeface="Biome" panose="020B0503030204020804" pitchFamily="34" charset="0"/>
                <a:cs typeface="Biome" panose="020B0503030204020804" pitchFamily="34" charset="0"/>
              </a:rPr>
              <a:t>Veeühingu aseesimehe sõnul 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näitavad veevärkide andmed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väärtuseks enamasti üle 7, keskmiselt 7,3…7,6.</a:t>
            </a:r>
          </a:p>
          <a:p>
            <a:r>
              <a:rPr lang="et-EE" sz="2400" b="1" dirty="0">
                <a:latin typeface="Biome" panose="020B0503030204020804" pitchFamily="34" charset="0"/>
                <a:cs typeface="Biome" panose="020B0503030204020804" pitchFamily="34" charset="0"/>
              </a:rPr>
              <a:t>Ordoviitsium-Kambriumi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põhjaveekihi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on  7,7…8,0</a:t>
            </a:r>
          </a:p>
          <a:p>
            <a:r>
              <a:rPr lang="et-EE" sz="2400" b="1" dirty="0">
                <a:latin typeface="Biome" panose="020B0503030204020804" pitchFamily="34" charset="0"/>
                <a:cs typeface="Biome" panose="020B0503030204020804" pitchFamily="34" charset="0"/>
              </a:rPr>
              <a:t>Kambrium-Vendi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põhjaveekihis on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8,1…8,2.</a:t>
            </a:r>
          </a:p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„Alla 7 on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ehk ainult pinnavee baasil toodetud joogivees Tallinnas ja Narvas ja seda põhjustab erinevate koagulantide ja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flokulantide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 lisamine veetöötluse protsess. </a:t>
            </a:r>
          </a:p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Liiga happeline vesi on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ga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alla 5 ja liiga aluseline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üle 10“.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337C-0348-5EFA-B4D7-7CC69D97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916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Baarium                                                          </a:t>
            </a: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(3a)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Liigset baariumisisaldust joogivees – üle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0,7 mg/l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– seostatakse vererõhu tõusuga.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Eestis on suur baariumikontsentratsioon – kuni 6,4 mg/l – mõõdetud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Kunda-Rakvere-Kohtla-Järve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piirkonnas Kambrium-Vendi põhjaveekihis. Sellest kihist ammutatakse ka joogivett. Baariumisisalduse kohta elanike joogivees pole aga täpsemaid andmeid.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Baarium, raud ja mangaan  ohustavad vee organoleptilisi omadusi, kuid neid ei peeta tervisele ohtlikuks.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A8C46-E519-1A6D-8CBF-1B1C2552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899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306A-61B6-5267-068F-E0B06569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Vee karedus (Ca ja Mg)                                          </a:t>
            </a:r>
            <a:r>
              <a:rPr lang="et-EE" sz="28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0F99-DED3-9A32-5FCE-AEF3AA44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800" dirty="0">
                <a:latin typeface="Biome" panose="020B0503030204020804" pitchFamily="34" charset="0"/>
                <a:cs typeface="Biome" panose="020B0503030204020804" pitchFamily="34" charset="0"/>
              </a:rPr>
              <a:t>Ca ja Mg ioonidest vabanemine ehk </a:t>
            </a:r>
            <a:r>
              <a:rPr lang="et-EE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vee pehmendamine </a:t>
            </a:r>
            <a:r>
              <a:rPr lang="et-EE" sz="2800" dirty="0">
                <a:latin typeface="Biome" panose="020B0503030204020804" pitchFamily="34" charset="0"/>
                <a:cs typeface="Biome" panose="020B0503030204020804" pitchFamily="34" charset="0"/>
              </a:rPr>
              <a:t>toimub ioonvahetuse teel. </a:t>
            </a:r>
          </a:p>
          <a:p>
            <a:r>
              <a:rPr lang="et-EE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Katlakivist  vabanemine </a:t>
            </a:r>
            <a:r>
              <a:rPr lang="et-EE" sz="2800" dirty="0" err="1">
                <a:latin typeface="Biome" panose="020B0503030204020804" pitchFamily="34" charset="0"/>
                <a:cs typeface="Biome" panose="020B0503030204020804" pitchFamily="34" charset="0"/>
              </a:rPr>
              <a:t>antiskalandi</a:t>
            </a:r>
            <a:r>
              <a:rPr lang="et-EE" sz="2800" dirty="0">
                <a:latin typeface="Biome" panose="020B0503030204020804" pitchFamily="34" charset="0"/>
                <a:cs typeface="Biome" panose="020B0503030204020804" pitchFamily="34" charset="0"/>
              </a:rPr>
              <a:t> lisamise teel ei vähenda Ca ja Mg sisaldust kuid  väldib neist karbonaat- ja sulfaatsoolade tekkimist. </a:t>
            </a:r>
          </a:p>
          <a:p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Kareda veega on raskem pesu pesta, sest pesuvahend ei vahuta nii hästi kui pehmes vees. </a:t>
            </a:r>
          </a:p>
          <a:p>
            <a:r>
              <a:rPr lang="et-EE" dirty="0">
                <a:latin typeface="Biome" panose="020B0503030204020804" pitchFamily="34" charset="0"/>
                <a:cs typeface="Biome" panose="020B0503030204020804" pitchFamily="34" charset="0"/>
              </a:rPr>
              <a:t>Tartus on kraanivesi pehmem, kui Tallinnas. </a:t>
            </a:r>
            <a:r>
              <a:rPr lang="et-EE" sz="28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9762C-60B5-6F74-9B3C-FAF7A0A9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88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F11E-47F0-FB71-2AA1-858A93DD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Ettekande sisu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24C0-046D-83D5-4774-355C8C36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Kust saame oma joogivee ja kas selle ohutust kontrollitakse?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Milliseid joogivee näitajaid peab jälgima euroliidu nõuete kohaselt ja millised neist  on Eestis kõige olulisemad?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Kui suur osa elanikest joob kontrollimata kvaliteediga vett erakaevudest ja mida näitas selliste kaevude uuring?</a:t>
            </a:r>
          </a:p>
          <a:p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Kust pärinevad käesoleva ettekande andmed?</a:t>
            </a:r>
          </a:p>
          <a:p>
            <a:pPr marL="0" indent="0">
              <a:buNone/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Ettekandes on kasutatud paljude Eesti Veeühingu (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  <a:hlinkClick r:id="rId2"/>
              </a:rPr>
              <a:t>www.veeyhing.ee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) liikmete töid ( Astrid Saava, Ene Indermitte, Sven Otsmaa, Lehte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Savitskaja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 jpt.)</a:t>
            </a:r>
          </a:p>
          <a:p>
            <a:pPr marL="0" indent="0">
              <a:buNone/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Viited algallikatele on esitluse lõpus, slaidide päises on viite järjekorranumber.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20E8A-72B7-6316-95B5-C516E3E9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629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3600" b="1" dirty="0" err="1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Radionukliidid</a:t>
            </a:r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</a:t>
            </a: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                                                        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(2b)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7422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Raadiumi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isotoope </a:t>
            </a:r>
            <a:r>
              <a:rPr lang="et-EE" sz="2000" b="1" dirty="0" err="1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Ra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226 ja Ra228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põhjavees  on uurinud veeühingu liige Lehte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Savitskaja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. Eelkõige on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radionukliide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seostatud Kambrium Vendi veekihi kristalse aluspõhjakivimiga. Eestis on kaks kõrge radioaktiivsusega piirkonda – Tallinn koos Harjumaaga ja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Lääne Virumaa põhjapoolne osa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Kiirguskeskus viib seiret läbi 2 korda aastas. Ülemiste järve vee pärast ei pea muretsema.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Enamus Eesti veevärgiveest ei ületa lubatud efektiivdoosi (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0,1 </a:t>
            </a:r>
            <a:r>
              <a:rPr lang="et-EE" sz="2000" b="1" dirty="0" err="1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/aastas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), vaid mõnes veevärgis on see 0,2 kuni 0,5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ja kolmes veevärgis kokku 405 tarbijaga on see 0,5…0,55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Terviserisk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on väga väike, vaid imikutele soovitatakse toiduseguks vett poest osta.  Olemas on veetöötlustehnoloogiad, mis vajadusel suudavad veest raadiumi eraldada.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***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1 </a:t>
            </a:r>
            <a:r>
              <a:rPr lang="et-EE" sz="2000" b="1" dirty="0" err="1">
                <a:latin typeface="Biome" panose="020B0503030204020804" pitchFamily="34" charset="0"/>
                <a:cs typeface="Biome" panose="020B0503030204020804" pitchFamily="34" charset="0"/>
              </a:rPr>
              <a:t>millisiivert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= 1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millidzauli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kiirgusenergia neeldumine 1 kg koes.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Efektiivdoos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0,1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/a eeldab, et inimene joob 730 l vett aastas (2 l päevas)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Võrdluseks: Loodusest ja tehiskeskkonnast saame 3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/a, rindkereröntgen annab 0,1…0,3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ja 20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tunnnine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lennureis 0,1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mSv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39EE-F169-CDC2-54BF-8B2E6542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4821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ERAKAEVUD ehk OMAVEEVÄRGID                       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(6, 2a)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3414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EKUK: Ca 160 000 inimest ehk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12,4% elanikkonnast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saab joogivee erakaevudest ehk omaveevärgist, mida Terviseamet ei kontrolli. So kokku ca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70 000 erakaevu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(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2023.a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lõpus terviseameti aruande kohaselt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13,8%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elanikest)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Eesti Keskkonnauuringute Keskuse uuringusse valiti ca  500 puurkaevu ja 500 salvkaevu.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Puurkaevudest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vaid ca 40% oli olemas pass ja 35% projekt.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Keskkonnaministri 2015 a määrusele nr 43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(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konstruktsioonid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) vastas 21% salvkaevudest ja 47% puurkaevudest.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Ligi pooltes uuritud kaevudes kasutati mingeid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veetöötlusseadmeid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sealhulgas: mehhaaniline filter 63%, aktiivsöefilter 12%, rauaärastusseadmed 11%,   veepehmendi  6% ja  muu (7%)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Veetarbijate kaebused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: Vees lahustumatud tahked lisandid 46%, raua maitse 17%, värvus 11%, karedus 11%, ebameeldiv lõhn  7%, ebameeldiv maitse 5%, bakteriaalne reostus 1%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6B342-1BD5-EC8C-06C9-7F523319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123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Joogivee kvaliteet omaveevärgi kaevudes         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51" y="1614114"/>
            <a:ext cx="10919844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Kui kaevust tarbitakse ööpäevas alla 10 m</a:t>
            </a:r>
            <a:r>
              <a:rPr lang="et-EE" sz="2000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vett, siis pole kvaliteedikriteeriumid kohustuslikud.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Puudub kohustus teostada järelevalvet erakaevude üle.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Sotsiaalministri 24.09.2019 määrusele nr 61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(joogivee kvaliteedikriteeriumid) vastas 29% uuritud kaevude vesi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 Salv- ning puurkaevude olukord oli sarnane.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Ülejäänud kaevudes oli kas 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mikrobioloogiline saastus 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(48% )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või liiga kõrge 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raua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või 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mangaani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sisaldus (35%) 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Raua ja mangaani kõrge sisaldus tuleneb põhjavee omadustest ning puudulikust veetöötlusest.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Mikrobioloogiline saaste sõltub veevärgi olukorrast, põhjavee kaitstusest ja tarbija käitumisest.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F25-5753-2835-A101-591AD49A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707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691763"/>
            <a:ext cx="11804015" cy="787180"/>
          </a:xfrm>
        </p:spPr>
        <p:txBody>
          <a:bodyPr>
            <a:normAutofit/>
          </a:bodyPr>
          <a:lstStyle/>
          <a:p>
            <a:r>
              <a:rPr lang="et-EE" sz="30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Kus asuvad nõuetele mitte vastava joogiveega kaevud?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139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35E3F-25E6-DD3E-6AB4-1CC8437E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2" y="1557420"/>
            <a:ext cx="10535152" cy="49814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E001C-EF3F-0CE8-8682-94C04A98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172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3D1C-71B6-9BE5-124D-18197EBA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Erakaevude uuringu tulemused                 </a:t>
            </a:r>
            <a:r>
              <a:rPr lang="et-EE" sz="28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6CBA1-292C-283B-FB54-16E9D816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24</a:t>
            </a:fld>
            <a:endParaRPr lang="et-E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21E5E-B299-CE48-67E5-AE056323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2200" dirty="0" err="1">
                <a:latin typeface="Biome" panose="020B0503030204020804" pitchFamily="34" charset="0"/>
                <a:cs typeface="Biome" panose="020B0503030204020804" pitchFamily="34" charset="0"/>
              </a:rPr>
              <a:t>Hajaasustusega</a:t>
            </a: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 piirkondades saab omaveevärkidest vett ligi 12% Eesti elanikest (ca 160 000 inimest) ehk ca </a:t>
            </a:r>
            <a:r>
              <a:rPr lang="et-EE" sz="2200" b="1" dirty="0">
                <a:latin typeface="Biome" panose="020B0503030204020804" pitchFamily="34" charset="0"/>
                <a:cs typeface="Biome" panose="020B0503030204020804" pitchFamily="34" charset="0"/>
              </a:rPr>
              <a:t>70 000 </a:t>
            </a: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leibkonda.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24 000 salvkaevu  (mediaansügavus 5,6 m) ja 46 000 puurkaevu (mediaansügavus 30 m) 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Valdav osa kaevudest teenindab 1…5 inimest (Keskmine leibkond on 2,3 inimest).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Väljavahetamist vajavad 30 000 kaevu ja hooldustöid 18 000 kaevu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Mikrobioloogilise reostuse lõpetamiseks on vaja välja selgitada reostuse põhjused, kaevud puhastada ja vajadusel rakendada UV töötlust.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Põllumajanduse ja kaevanduse mõju hindamist peeti liiga keeruliseks. </a:t>
            </a:r>
            <a:r>
              <a:rPr lang="et-EE" sz="22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Lasnamäe-Kunda veekihis on kaevandusala kaevudes </a:t>
            </a:r>
            <a:r>
              <a:rPr lang="et-EE" sz="2200" b="1" dirty="0">
                <a:latin typeface="Biome" panose="020B0503030204020804" pitchFamily="34" charset="0"/>
                <a:cs typeface="Biome" panose="020B0503030204020804" pitchFamily="34" charset="0"/>
              </a:rPr>
              <a:t>sulfaatide</a:t>
            </a:r>
            <a:r>
              <a:rPr lang="et-EE" sz="2200" dirty="0">
                <a:latin typeface="Biome" panose="020B0503030204020804" pitchFamily="34" charset="0"/>
                <a:cs typeface="Biome" panose="020B0503030204020804" pitchFamily="34" charset="0"/>
              </a:rPr>
              <a:t> sisaldus 60% kõrgem, kui nende rajamise ajal. </a:t>
            </a:r>
            <a:endParaRPr lang="et-EE" sz="2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214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Rahavajaduse hindamine ja soovitused                      </a:t>
            </a:r>
            <a:r>
              <a:rPr lang="et-EE" sz="36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Ca 20 000 elaniku (so 1/8 erakaevuvee tarbijatest) jaoks on senini jätkunud </a:t>
            </a:r>
            <a:r>
              <a:rPr lang="et-EE" sz="2000" b="1" dirty="0" err="1">
                <a:latin typeface="Biome" panose="020B0503030204020804" pitchFamily="34" charset="0"/>
                <a:cs typeface="Biome" panose="020B0503030204020804" pitchFamily="34" charset="0"/>
              </a:rPr>
              <a:t>haja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-asustusprogrammi toetusi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39 miljonit eurot (MEUR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) , kuid kõiki toetada pole olnud võimalik.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/>
              <a:t>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Edaspidine investeeringuvajadus joogiveevarustusse on 259 MEUR.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Lisanduvad 63 MEUR kanalisatsioonirajatistesse, kokku on see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322,7 MEUR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sealhulgas kaitsmata põhjaveega aladel  151 MEUR (eelisjärjekord).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Veekäitlust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haja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-asustusega aladel tuleb vaadata ühtse tervikuna ning see peab olema kohaliku omavalitsuse hallata.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Soovitati luua kompetentsikeskus, eesti keelne tõrkeotsing, veebikeskkond infovahetuseks. Olulisel kohal täiendavate uuringute, järelevalve tõhustamise  ja andmebaaside korrastamise kõrval on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elanike teadlikkuse tõstmine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(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KeM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SoM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TA, KOV) . Käesolev ettekanne püüabki viimasesse eesmärki panustada.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79723-1B3D-6058-D182-BDC698C7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036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3157-82E5-54B7-024D-AD4A5079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801729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Kasutatud allikad: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B09F-B2D1-76A9-2F04-2C778EB3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253"/>
            <a:ext cx="10515600" cy="5542060"/>
          </a:xfrm>
        </p:spPr>
        <p:txBody>
          <a:bodyPr>
            <a:normAutofit fontScale="25000" lnSpcReduction="20000"/>
          </a:bodyPr>
          <a:lstStyle/>
          <a:p>
            <a:pPr algn="l"/>
            <a:endParaRPr lang="et-EE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t-EE" sz="8000" b="0" i="0" u="none" strike="noStrike" baseline="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1) 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Kliimaministeeriumi koduleht: 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  <a:hlinkClick r:id="rId2"/>
              </a:rPr>
              <a:t>https://kliimaministeerium.ee/merendus-veekeskkond/vesi</a:t>
            </a:r>
            <a:endParaRPr lang="et-EE" sz="80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et-EE" sz="8000" b="1" i="0" u="none" strike="noStrike" baseline="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2a) 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Terviseameti koduleht ja L. </a:t>
            </a:r>
            <a:r>
              <a:rPr lang="et-EE" sz="8000" b="0" i="0" u="none" strike="noStrike" baseline="0" dirty="0" err="1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Albrehti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e-kiri 1. oktoobril 2024:    </a:t>
            </a:r>
            <a:r>
              <a:rPr lang="et-EE" sz="8000" b="0" i="0" u="none" strike="noStrike" baseline="0" dirty="0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</a:t>
            </a:r>
            <a:r>
              <a:rPr lang="et-EE" sz="8000" u="sng" dirty="0">
                <a:solidFill>
                  <a:srgbClr val="467886"/>
                </a:solidFill>
                <a:effectLst/>
                <a:latin typeface="Biome" panose="020B0503030204020804" pitchFamily="34" charset="0"/>
                <a:ea typeface="Aptos" panose="020B0004020202020204" pitchFamily="34" charset="0"/>
                <a:cs typeface="Biome" panose="020B0503030204020804" pitchFamily="34" charset="0"/>
                <a:hlinkClick r:id="rId3"/>
              </a:rPr>
              <a:t>ttps://www.terviseamet.ee/et/keskkonnatervis/inimesele/joogivee-ohutus/joogivee-kvaliteedi-ulevaated</a:t>
            </a:r>
            <a:r>
              <a:rPr lang="et-EE" sz="8000" dirty="0">
                <a:effectLst/>
                <a:latin typeface="Biome" panose="020B0503030204020804" pitchFamily="34" charset="0"/>
                <a:ea typeface="Aptos" panose="020B0004020202020204" pitchFamily="34" charset="0"/>
                <a:cs typeface="Biome" panose="020B0503030204020804" pitchFamily="34" charset="0"/>
              </a:rPr>
              <a:t> </a:t>
            </a:r>
            <a:r>
              <a:rPr lang="et-EE" sz="8000" b="0" i="0" u="none" strike="noStrike" baseline="0" dirty="0">
                <a:latin typeface="Biome" panose="020B0503030204020804" pitchFamily="34" charset="0"/>
                <a:cs typeface="Biome" panose="020B0503030204020804" pitchFamily="34" charset="0"/>
              </a:rPr>
              <a:t>  </a:t>
            </a:r>
          </a:p>
          <a:p>
            <a:pPr algn="l"/>
            <a:r>
              <a:rPr lang="et-EE" sz="8000" b="1" i="0" u="sng" strike="noStrike" baseline="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2b) </a:t>
            </a:r>
            <a:r>
              <a:rPr lang="et-EE" sz="8000" b="0" i="0" u="none" strike="noStrike" baseline="0" dirty="0">
                <a:solidFill>
                  <a:srgbClr val="0563C1"/>
                </a:solidFill>
                <a:latin typeface="Biome" panose="020B0503030204020804" pitchFamily="34" charset="0"/>
                <a:cs typeface="Biome" panose="020B05030302040208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https://www.terviseamet.ee/sites/default/files/content-editor/vanaveeb/Keskkonnatervis/vesi/joogivesi/radionukl.pdf</a:t>
            </a:r>
            <a:endParaRPr lang="et-EE" sz="8000" b="0" i="0" u="none" strike="noStrike" baseline="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t-EE" sz="8000" b="1" i="0" u="none" strike="noStrike" baseline="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3a) 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A. Saava ja E. Indermitte (2005) , „Kas meie joogivesi võib tervist ohustada?“; Eesti Loodus nr 4, 2005, 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  <a:hlinkClick r:id="rId5"/>
              </a:rPr>
              <a:t>https://www.digar.ee/arhiiv/et/perioodika/92457</a:t>
            </a:r>
            <a:endParaRPr lang="et-EE" sz="8000" b="0" i="0" u="none" strike="noStrike" baseline="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t-EE" sz="8000" b="1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3b) </a:t>
            </a:r>
            <a:r>
              <a:rPr lang="et-EE" sz="80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A. Saava ja E. Indermitte (2008) Joogivee liigsest fluoriidisisaldusest tulenev hambafluoroosi risk Eesti elanikel ja soovitused riski vähendamiseks. (EV sotsiaalmin leping nr 9.6-4/3272)</a:t>
            </a:r>
            <a:endParaRPr lang="et-EE" sz="8000" b="0" i="0" u="none" strike="noStrike" baseline="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t-EE" sz="8000" b="1" i="0" u="none" strike="noStrike" baseline="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3c) </a:t>
            </a:r>
            <a:r>
              <a:rPr lang="et-EE" sz="8000" b="0" i="0" u="none" strike="noStrike" baseline="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A. Saava e-kiri 1. oktoobril 2024. </a:t>
            </a:r>
          </a:p>
          <a:p>
            <a:pPr algn="l"/>
            <a:r>
              <a:rPr lang="et-EE" sz="8000" b="1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4) </a:t>
            </a:r>
            <a:r>
              <a:rPr lang="et-EE" sz="80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Ü. </a:t>
            </a:r>
            <a:r>
              <a:rPr lang="et-EE" sz="8000" dirty="0" err="1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Leisk</a:t>
            </a:r>
            <a:r>
              <a:rPr lang="et-EE" sz="80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(2020) „Nitraatide ja pestitsiidijääkide seiretulemused pinna- ja põhjavees“, EKUK, Seire, lk 105…110. </a:t>
            </a:r>
            <a:r>
              <a:rPr lang="et-EE" sz="80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  <a:hlinkClick r:id="rId6"/>
              </a:rPr>
              <a:t>https://www.maheklubi.ee/upload/Editor/Ylle%20Leisk_Nitraadid%20ja%20pestitsiidide%20jaagid%20vees_EMU_2020.pdf</a:t>
            </a:r>
            <a:endParaRPr lang="et-EE" sz="80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l"/>
            <a:r>
              <a:rPr lang="et-EE" sz="8000" b="1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5) </a:t>
            </a:r>
            <a:r>
              <a:rPr lang="et-EE" sz="80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S. Otsmaa e-kiri 7.oktoobril 2024</a:t>
            </a:r>
          </a:p>
          <a:p>
            <a:r>
              <a:rPr lang="et-EE" sz="8000" b="1" i="0" u="none" strike="noStrike" baseline="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6) </a:t>
            </a:r>
            <a:r>
              <a:rPr lang="et-EE" sz="8000" b="0" i="0" u="none" strike="noStrike" baseline="0" dirty="0">
                <a:latin typeface="Biome" panose="020B0503030204020804" pitchFamily="34" charset="0"/>
                <a:cs typeface="Biome" panose="020B0503030204020804" pitchFamily="34" charset="0"/>
              </a:rPr>
              <a:t>Kõrgmaa, V. jt. (2020): </a:t>
            </a:r>
            <a:r>
              <a:rPr lang="et-EE" sz="8000" b="0" i="0" u="none" strike="noStrike" baseline="0" dirty="0" err="1">
                <a:latin typeface="Biome" panose="020B0503030204020804" pitchFamily="34" charset="0"/>
                <a:cs typeface="Biome" panose="020B0503030204020804" pitchFamily="34" charset="0"/>
              </a:rPr>
              <a:t>Hajaasustuspiirkondade</a:t>
            </a:r>
            <a:r>
              <a:rPr lang="et-EE" sz="8000" b="0" i="0" u="none" strike="noStrike" baseline="0" dirty="0">
                <a:latin typeface="Biome" panose="020B0503030204020804" pitchFamily="34" charset="0"/>
                <a:cs typeface="Biome" panose="020B0503030204020804" pitchFamily="34" charset="0"/>
              </a:rPr>
              <a:t> joogivee kvaliteedi ja süsteemide uuring. Leping nr 4-1/18/129, Tallinn,2020, 105 lk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07AA8-D633-E567-38C5-6BA16885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087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012FC-A52B-92B2-42C6-D71976D48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9091" r="19589"/>
          <a:stretch/>
        </p:blipFill>
        <p:spPr bwMode="auto">
          <a:xfrm>
            <a:off x="3715719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47" y="1122363"/>
            <a:ext cx="4215094" cy="3204134"/>
          </a:xfrm>
        </p:spPr>
        <p:txBody>
          <a:bodyPr anchor="b">
            <a:normAutofit/>
          </a:bodyPr>
          <a:lstStyle/>
          <a:p>
            <a:pPr algn="l"/>
            <a:r>
              <a:rPr lang="et-EE" sz="54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Tänan tähelepanu eest!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t-EE" sz="3200" b="1" dirty="0">
                <a:latin typeface="Biome" panose="020B0503030204020804" pitchFamily="34" charset="0"/>
                <a:cs typeface="Biome" panose="020B0503030204020804" pitchFamily="34" charset="0"/>
              </a:rPr>
              <a:t>www.veeyhing.ee</a:t>
            </a:r>
            <a:endParaRPr lang="en-US" sz="3200" b="1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40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Veevõtt </a:t>
            </a:r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                                                                                            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Eesti kasutab tootmises ja olmes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aastas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kokku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45-50 mln m</a:t>
            </a:r>
            <a:r>
              <a:rPr lang="et-EE" sz="2000" b="1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põhjavett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ja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50-57 mln m</a:t>
            </a:r>
            <a:r>
              <a:rPr lang="et-EE" sz="2000" b="1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pinnavett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(Tallinn ja Narva).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1200" i="1" dirty="0">
                <a:latin typeface="Biome" panose="020B0503030204020804" pitchFamily="34" charset="0"/>
                <a:cs typeface="Biome" panose="020B0503030204020804" pitchFamily="34" charset="0"/>
              </a:rPr>
              <a:t>Näiteks Tallinna elanikud kasutasid 2017.a Ülemiste järvest 25 mln m</a:t>
            </a:r>
            <a:r>
              <a:rPr lang="et-EE" sz="1200" i="1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1200" i="1" dirty="0">
                <a:latin typeface="Biome" panose="020B0503030204020804" pitchFamily="34" charset="0"/>
                <a:cs typeface="Biome" panose="020B0503030204020804" pitchFamily="34" charset="0"/>
              </a:rPr>
              <a:t> vett ja põhjaveevõtt oli 4 mln m</a:t>
            </a:r>
            <a:r>
              <a:rPr lang="et-EE" sz="1200" i="1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1200" i="1" dirty="0">
                <a:latin typeface="Biome" panose="020B0503030204020804" pitchFamily="34" charset="0"/>
                <a:cs typeface="Biome" panose="020B0503030204020804" pitchFamily="34" charset="0"/>
              </a:rPr>
              <a:t>. Narvas linna tarbeks võeti samal aastal 3,4 mln m</a:t>
            </a:r>
            <a:r>
              <a:rPr lang="et-EE" sz="1200" i="1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1200" i="1" dirty="0">
                <a:latin typeface="Biome" panose="020B0503030204020804" pitchFamily="34" charset="0"/>
                <a:cs typeface="Biome" panose="020B0503030204020804" pitchFamily="34" charset="0"/>
              </a:rPr>
              <a:t> jõevett ja 0,017 mln m</a:t>
            </a:r>
            <a:r>
              <a:rPr lang="et-EE" sz="1200" i="1" baseline="3000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t-EE" sz="1200" i="1" dirty="0">
                <a:latin typeface="Biome" panose="020B0503030204020804" pitchFamily="34" charset="0"/>
                <a:cs typeface="Biome" panose="020B0503030204020804" pitchFamily="34" charset="0"/>
              </a:rPr>
              <a:t> põhjavett.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Tavaline eurooplane kasutab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päevas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oma kodus 100…200 liitrit vett, kusjuures </a:t>
            </a:r>
            <a:r>
              <a:rPr lang="et-EE" sz="20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joogiveeks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kulub ca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 liitrit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D0D09-2BCE-CE70-1369-75849127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05" y="3959465"/>
            <a:ext cx="4639599" cy="2745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11E00-7C04-6B87-EAC4-71D04BACE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783" y="3782420"/>
            <a:ext cx="3642185" cy="292293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9AB9A-C358-9BB0-0795-E1FCFF7C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900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95EA-21A6-42A3-3174-5F2B228C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(1)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8B088-D984-1F30-3FBB-DE7FA30D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108492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F53BB-5871-2D89-1234-7A4627AB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326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198783"/>
            <a:ext cx="10595919" cy="755374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Joogivee kvaliteedi nõuded         </a:t>
            </a:r>
            <a:r>
              <a:rPr lang="et-EE" sz="2800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(2a)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954158"/>
            <a:ext cx="10464113" cy="4799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Pinnaveekogudes mõõdetakse Euroopa Liidus 76 ainet või ainegruppi, millest Eestis on tähelepanu väärivad 31 saasteainet ja põhjaveeseires jälgitakse 11 ainet. Looduslike veekogude seire tulemused on avalikkusele kätte saadavad keskkonnaagentuuri kodulehel.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  <a:hlinkClick r:id="rId2"/>
              </a:rPr>
              <a:t>https://keskkonnaagentuur.ee/keskkonnaseire-ja-analuusid/vesi</a:t>
            </a:r>
            <a:endParaRPr lang="et-EE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Joogivee kvaliteedinõuetes eristatakse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mikrobioloogilisi, keemilisi ja indikaatornäitajaid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Joogivee kontrolli tulemustega saab tutvuda terviseameti kodulehel. Link  </a:t>
            </a:r>
            <a:r>
              <a:rPr lang="et-EE" sz="2000" dirty="0">
                <a:solidFill>
                  <a:srgbClr val="FF0000"/>
                </a:solidFill>
                <a:latin typeface="Biome" panose="020B0503030204020804" pitchFamily="34" charset="0"/>
                <a:cs typeface="Biome" panose="020B0503030204020804" pitchFamily="34" charset="0"/>
                <a:hlinkClick r:id="rId3"/>
              </a:rPr>
              <a:t>https://vtiav.sm.ee/index.php/?active_tab_id=JV</a:t>
            </a:r>
            <a:endParaRPr lang="et-EE" sz="2000" dirty="0">
              <a:solidFill>
                <a:srgbClr val="FF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Riikliku järelevalve all oli 2023.a. 1105 veevärki, väiksemad veevõtjad (turismitalud, piiripunktid jm.) võetakse arvele. Alates veebruarist 2023.a. peab vee ettevõte  jälgima lisaks  „kraaniveele“ ka pinna ja põhjavett, mida ammutab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Kõigi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eravalduses kaevude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seirega  riik tegeleda ei jõua. Hiljutise omaveevärkide olukorra  hindamise tulemused on Keskkonnauuringute Keskuse aruandena kätte saadavad ja sellest on ettekande lõpus kokkuvõte.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Enne aga ülevaade olulisematest tervist mõjutavatest ühenditest Eesti joogivees: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Nitraadid, pestitsiidid, fluor, boor, vesiniksulfiid  ja rauaühendid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BDC54-FC51-079A-9DB9-CF75E151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300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58 veekvaliteedi näitajat sotsiaalministri määruses nr. 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81" y="1614114"/>
            <a:ext cx="10464113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Keemilised näitajad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(34):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akrüülamiid, antimon, arseen, benseen,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benso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(a)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püreen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bisfenool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A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, boor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bromaat, 1,2 –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dikloroetaan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elavhõbe,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epikloorhüdriin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fluoriid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 haloäädikhapped, kaadmium, kloraat, klorit, kroom,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mikrotsüstiin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-LR, nikkel,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nitraat,  nitrit, pestitsiidid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pestitsiidide summa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PFASid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kokku, 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PFASide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summa,  plii,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polütsüklilised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aromaatsed süsivesinikud (PAH), seleen,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tetrakloroeteen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ja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trikloroeteen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trihalometaanide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summa, tsüaniid, uraan, vask, vinüülkloriid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Indikaatornäitajad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(19) :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alumiinium, ammoonium, elektrijuhtivus, jääkkloor, kloriid,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mangaan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naatrium,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oksüdeeritavus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orgaanilise süsiniku sisaldus (TOC),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raud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sulfaat, </a:t>
            </a:r>
            <a:r>
              <a:rPr lang="et-EE" sz="2000" b="1" dirty="0" err="1">
                <a:latin typeface="Biome" panose="020B0503030204020804" pitchFamily="34" charset="0"/>
                <a:cs typeface="Biome" panose="020B0503030204020804" pitchFamily="34" charset="0"/>
              </a:rPr>
              <a:t>pH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hägusus, maitse,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lõhn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värvus, </a:t>
            </a:r>
            <a:r>
              <a:rPr lang="et-EE" sz="2000" i="1" dirty="0" err="1">
                <a:latin typeface="Biome" panose="020B0503030204020804" pitchFamily="34" charset="0"/>
                <a:cs typeface="Biome" panose="020B0503030204020804" pitchFamily="34" charset="0"/>
              </a:rPr>
              <a:t>Clostridium</a:t>
            </a:r>
            <a:r>
              <a:rPr lang="et-EE" sz="2000" i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i="1" dirty="0" err="1">
                <a:latin typeface="Biome" panose="020B0503030204020804" pitchFamily="34" charset="0"/>
                <a:cs typeface="Biome" panose="020B0503030204020804" pitchFamily="34" charset="0"/>
              </a:rPr>
              <a:t>perfringens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, kolooniate arv 22</a:t>
            </a:r>
            <a:r>
              <a:rPr lang="et-EE" sz="2000" baseline="30000" dirty="0">
                <a:latin typeface="Biome" panose="020B0503030204020804" pitchFamily="34" charset="0"/>
                <a:cs typeface="Biome" panose="020B0503030204020804" pitchFamily="34" charset="0"/>
              </a:rPr>
              <a:t>o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C juures, </a:t>
            </a:r>
            <a:r>
              <a:rPr lang="et-EE" sz="2000" i="1" dirty="0" err="1">
                <a:latin typeface="Biome" panose="020B0503030204020804" pitchFamily="34" charset="0"/>
                <a:cs typeface="Biome" panose="020B0503030204020804" pitchFamily="34" charset="0"/>
              </a:rPr>
              <a:t>coli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-laadsed bakterid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Mikrobioloogilised näitajad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(2): </a:t>
            </a:r>
            <a:r>
              <a:rPr lang="et-EE" sz="2000" b="1" i="1" dirty="0" err="1">
                <a:latin typeface="Biome" panose="020B0503030204020804" pitchFamily="34" charset="0"/>
                <a:cs typeface="Biome" panose="020B0503030204020804" pitchFamily="34" charset="0"/>
              </a:rPr>
              <a:t>Esherichia</a:t>
            </a:r>
            <a:r>
              <a:rPr lang="et-EE" sz="2000" b="1" i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b="1" i="1" dirty="0" err="1">
                <a:latin typeface="Biome" panose="020B0503030204020804" pitchFamily="34" charset="0"/>
                <a:cs typeface="Biome" panose="020B0503030204020804" pitchFamily="34" charset="0"/>
              </a:rPr>
              <a:t>coli</a:t>
            </a:r>
            <a:r>
              <a:rPr lang="et-EE" sz="2000" b="1" i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ja soole </a:t>
            </a:r>
            <a:r>
              <a:rPr lang="et-EE" sz="2000" b="1" dirty="0" err="1">
                <a:latin typeface="Biome" panose="020B0503030204020804" pitchFamily="34" charset="0"/>
                <a:cs typeface="Biome" panose="020B0503030204020804" pitchFamily="34" charset="0"/>
              </a:rPr>
              <a:t>enterokokid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Radioloogilised näitajad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(3)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; triitium, </a:t>
            </a:r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indikatiivdoos, radoon </a:t>
            </a:r>
            <a:endParaRPr lang="et-EE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BDC54-FC51-079A-9DB9-CF75E151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438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B2840-0DF5-3ABD-792E-71B03303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7</a:t>
            </a:fld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D5733-D7EF-3F36-88BD-92AE7EDC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0"/>
            <a:ext cx="11537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FEB8-D5D7-D002-140C-DBE0A785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5125"/>
            <a:ext cx="11234530" cy="132556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Fluor (Siluri-</a:t>
            </a:r>
            <a:r>
              <a:rPr lang="et-EE" sz="3600" b="1" dirty="0" err="1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Ordoviitsiiumi</a:t>
            </a:r>
            <a:r>
              <a:rPr lang="et-EE" sz="36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veekihis)   </a:t>
            </a:r>
            <a:r>
              <a:rPr lang="et-EE" sz="28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(2a, 3a, 3b, 3c)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0BED9-516C-074C-EEF9-2BFA6721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Fluoril on oluline osa hambaemaili ainevahetuses ja luude arengus.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Optimaalse fluorisisaldusega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0,5 …1,5 mg/l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vett joovad vähemalt ¾  Saare-, Pärnu-, Hiiu-, Viljandi, Lääne- ja Harjumaa elanikest. 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Alla 0,5 </a:t>
            </a:r>
            <a:r>
              <a:rPr lang="et-EE" sz="2000" dirty="0" err="1">
                <a:latin typeface="Biome" panose="020B0503030204020804" pitchFamily="34" charset="0"/>
                <a:cs typeface="Biome" panose="020B0503030204020804" pitchFamily="34" charset="0"/>
              </a:rPr>
              <a:t>mg/L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 fluorisisaldusega vee tarbijatel võib tekkida kaaries (Võrumaa, Valgamaa, Järvamaa, Ida-Virumaa ja Tallinn) , üle 1,5 mg/l F sisaldusega joogivesi põhjustab hammaste fluoroosi (suurem oht selleks on olnud Rapla-, Lääne- ja Tartumaal).</a:t>
            </a:r>
          </a:p>
          <a:p>
            <a:r>
              <a:rPr lang="et-EE" sz="2000" b="1" dirty="0">
                <a:latin typeface="Biome" panose="020B0503030204020804" pitchFamily="34" charset="0"/>
                <a:cs typeface="Biome" panose="020B0503030204020804" pitchFamily="34" charset="0"/>
              </a:rPr>
              <a:t>Ohud tervisele: 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Tõsisemad kahjustused on hammaste ning skeletiluude fluoroos,  raseduspatoloogia, laste vähenenud intelligentsus jm. 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Joogivee fluoriidisisalduse vähendamine on olnud prioriteediks ning </a:t>
            </a:r>
            <a:r>
              <a:rPr lang="et-EE" sz="20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2023.a</a:t>
            </a:r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. avastati 1,5 mg/l piiri ületus vaid 4 väiksemas veevärgiettevõttes .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Järgnevatel slaididel prof. Astrid Saava ja Ene Indermitte 2004.a., 2008.a. ja 2012.a.  uuringute tulemused.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1DAC8-FCB6-0141-418C-AE4FDB52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954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B292-0C93-9EEC-49F5-AB59CA94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Liigse fluoriidisisaldusega joogivee tarbimise vähenemine Eestis 2004-2012.a.                  </a:t>
            </a:r>
            <a:r>
              <a:rPr lang="et-EE" sz="28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(3c)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0D71513-7D1A-4F53-9DFF-BC747086C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26262"/>
              </p:ext>
            </p:extLst>
          </p:nvPr>
        </p:nvGraphicFramePr>
        <p:xfrm>
          <a:off x="838200" y="182562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07822901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1786273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168301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156963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2805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Uuringu aasta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Liigse fluoriidisisaldusega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Vähenemine (%) 2004-2012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0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t-EE" sz="320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Veevärkide 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Veetarbijate 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Veevärkide arv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Veetarbijate arv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5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42571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320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3200">
                        <a:latin typeface="Biome" panose="020B0503030204020804" pitchFamily="34" charset="0"/>
                        <a:cs typeface="Biome" panose="020B05030302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8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19834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63,5%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46,6%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7673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3200" dirty="0">
                          <a:latin typeface="Biome" panose="020B0503030204020804" pitchFamily="34" charset="0"/>
                          <a:cs typeface="Biome" panose="020B0503030204020804" pitchFamily="34" charset="0"/>
                        </a:rPr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5803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F614D-6401-F79A-53E8-958FCBAC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946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2930</Words>
  <Application>Microsoft Office PowerPoint</Application>
  <PresentationFormat>Widescreen</PresentationFormat>
  <Paragraphs>289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Biome</vt:lpstr>
      <vt:lpstr>Calibri</vt:lpstr>
      <vt:lpstr>Calibri Light</vt:lpstr>
      <vt:lpstr>Open Sans</vt:lpstr>
      <vt:lpstr>Office Theme</vt:lpstr>
      <vt:lpstr>Veekonverents 12. oktoobril 2024.a. Tallinnas </vt:lpstr>
      <vt:lpstr>Ettekande sisu</vt:lpstr>
      <vt:lpstr>Veevõtt                                                                                                       (1) </vt:lpstr>
      <vt:lpstr>(1) </vt:lpstr>
      <vt:lpstr>Joogivee kvaliteedi nõuded         (2a) </vt:lpstr>
      <vt:lpstr>58 veekvaliteedi näitajat sotsiaalministri määruses nr. 61</vt:lpstr>
      <vt:lpstr>PowerPoint Presentation</vt:lpstr>
      <vt:lpstr>Fluor (Siluri-Ordoviitsiiumi veekihis)   (2a, 3a, 3b, 3c) </vt:lpstr>
      <vt:lpstr>Liigse fluoriidisisaldusega joogivee tarbimise vähenemine Eestis 2004-2012.a.                  (3c) </vt:lpstr>
      <vt:lpstr>Boor                                                                                                                                                                                                                                          (3a, 3b, 2a) </vt:lpstr>
      <vt:lpstr>Nitraadid                                                                                              (4) </vt:lpstr>
      <vt:lpstr>Ammoonium (NH4), nitrit (NO2) ja nitraat (NO3)    (5)</vt:lpstr>
      <vt:lpstr>Kodanikuteadus (Citizen Science)</vt:lpstr>
      <vt:lpstr>Pestitsiidid                                                               (4)</vt:lpstr>
      <vt:lpstr>Raud ja mangaan                                               (2a, 3a)</vt:lpstr>
      <vt:lpstr>H2S Vesiniksulfiid (Lõhn)                                               (3a, 5) </vt:lpstr>
      <vt:lpstr>pH (Aluseline või happeline vesi)                   (2a, 5) </vt:lpstr>
      <vt:lpstr>Baarium                                                          (3a)</vt:lpstr>
      <vt:lpstr>Vee karedus (Ca ja Mg)                                          (5)</vt:lpstr>
      <vt:lpstr>Radionukliidid                                                                     (2b)</vt:lpstr>
      <vt:lpstr>ERAKAEVUD ehk OMAVEEVÄRGID                            (6, 2a)</vt:lpstr>
      <vt:lpstr>Joogivee kvaliteet omaveevärgi kaevudes              (6)</vt:lpstr>
      <vt:lpstr>Kus asuvad nõuetele mitte vastava joogiveega kaevud?     (6)</vt:lpstr>
      <vt:lpstr>Erakaevude uuringu tulemused                 (6)</vt:lpstr>
      <vt:lpstr>Rahavajaduse hindamine ja soovitused                       (6)</vt:lpstr>
      <vt:lpstr>Kasutatud allikad:</vt:lpstr>
      <vt:lpstr>Tänan tähelepanu eest!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Maret Merisaar</dc:creator>
  <cp:lastModifiedBy>Maret Merisaar</cp:lastModifiedBy>
  <cp:revision>183</cp:revision>
  <cp:lastPrinted>2024-10-09T19:09:22Z</cp:lastPrinted>
  <dcterms:created xsi:type="dcterms:W3CDTF">2023-09-19T09:48:39Z</dcterms:created>
  <dcterms:modified xsi:type="dcterms:W3CDTF">2024-10-09T19:56:51Z</dcterms:modified>
</cp:coreProperties>
</file>